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300" r:id="rId2"/>
    <p:sldId id="350" r:id="rId3"/>
    <p:sldId id="302" r:id="rId4"/>
    <p:sldId id="310" r:id="rId5"/>
    <p:sldId id="349" r:id="rId6"/>
    <p:sldId id="304" r:id="rId7"/>
    <p:sldId id="311" r:id="rId8"/>
    <p:sldId id="363" r:id="rId9"/>
    <p:sldId id="303" r:id="rId10"/>
    <p:sldId id="321" r:id="rId11"/>
    <p:sldId id="319" r:id="rId12"/>
    <p:sldId id="323" r:id="rId13"/>
    <p:sldId id="352" r:id="rId14"/>
    <p:sldId id="320" r:id="rId15"/>
    <p:sldId id="347" r:id="rId16"/>
    <p:sldId id="354" r:id="rId17"/>
    <p:sldId id="357" r:id="rId18"/>
    <p:sldId id="333" r:id="rId19"/>
    <p:sldId id="359" r:id="rId20"/>
    <p:sldId id="356" r:id="rId21"/>
    <p:sldId id="360" r:id="rId22"/>
    <p:sldId id="343" r:id="rId23"/>
    <p:sldId id="334" r:id="rId24"/>
    <p:sldId id="341" r:id="rId25"/>
    <p:sldId id="331" r:id="rId26"/>
    <p:sldId id="324" r:id="rId27"/>
    <p:sldId id="361" r:id="rId28"/>
    <p:sldId id="362" r:id="rId29"/>
    <p:sldId id="365" r:id="rId30"/>
    <p:sldId id="322" r:id="rId31"/>
    <p:sldId id="335" r:id="rId32"/>
    <p:sldId id="345" r:id="rId33"/>
    <p:sldId id="336" r:id="rId34"/>
    <p:sldId id="367" r:id="rId35"/>
    <p:sldId id="313" r:id="rId36"/>
    <p:sldId id="368" r:id="rId37"/>
    <p:sldId id="326" r:id="rId38"/>
    <p:sldId id="327" r:id="rId39"/>
    <p:sldId id="329" r:id="rId40"/>
    <p:sldId id="371" r:id="rId41"/>
    <p:sldId id="328" r:id="rId42"/>
    <p:sldId id="374" r:id="rId43"/>
    <p:sldId id="315" r:id="rId44"/>
    <p:sldId id="372" r:id="rId45"/>
    <p:sldId id="369"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5272" autoAdjust="0"/>
  </p:normalViewPr>
  <p:slideViewPr>
    <p:cSldViewPr snapToGrid="0">
      <p:cViewPr varScale="1">
        <p:scale>
          <a:sx n="140" d="100"/>
          <a:sy n="140" d="100"/>
        </p:scale>
        <p:origin x="116" y="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EB1EF-26CE-44C4-87DE-D3B619508B73}" type="datetimeFigureOut">
              <a:rPr lang="zh-CN" altLang="en-US" smtClean="0"/>
              <a:t>2022/2/15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A9E56-5BAA-444C-BA50-2DDFFB44441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given enough amount of data, we</a:t>
                </a:r>
                <a:r>
                  <a:rPr lang="zh-CN" altLang="en-US" dirty="0"/>
                  <a:t> </a:t>
                </a:r>
                <a:r>
                  <a:rPr lang="en-US" altLang="zh-CN" dirty="0"/>
                  <a:t>can</a:t>
                </a:r>
                <a:r>
                  <a:rPr lang="zh-CN" altLang="en-US" dirty="0"/>
                  <a:t> </a:t>
                </a:r>
                <a:r>
                  <a:rPr lang="en-US" altLang="zh-CN" dirty="0"/>
                  <a:t>simply</a:t>
                </a:r>
                <a:r>
                  <a:rPr lang="zh-CN" altLang="en-US" dirty="0"/>
                  <a:t> </a:t>
                </a:r>
                <a:r>
                  <a:rPr lang="en-US" altLang="zh-CN" dirty="0"/>
                  <a:t>mimic</a:t>
                </a:r>
                <a:r>
                  <a:rPr lang="zh-CN" altLang="en-US" dirty="0"/>
                  <a:t> </a:t>
                </a:r>
                <a:r>
                  <a:rPr lang="en-US" altLang="zh-CN" dirty="0"/>
                  <a:t>the</a:t>
                </a:r>
                <a:r>
                  <a:rPr lang="zh-CN" altLang="en-US" dirty="0"/>
                  <a:t> </a:t>
                </a:r>
                <a:r>
                  <a:rPr lang="en-US" altLang="zh-CN" dirty="0"/>
                  <a:t>behavior (i.e. policy </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a:t>
                </a:r>
                <a:r>
                  <a:rPr lang="zh-CN" altLang="en-US" dirty="0"/>
                  <a:t> </a:t>
                </a:r>
                <a:r>
                  <a:rPr lang="en-US" altLang="zh-CN" dirty="0"/>
                  <a:t>of</a:t>
                </a:r>
                <a:r>
                  <a:rPr lang="zh-CN" altLang="en-US" dirty="0"/>
                  <a:t> </a:t>
                </a:r>
                <a:r>
                  <a:rPr lang="en-US" altLang="zh-CN" dirty="0"/>
                  <a:t>the</a:t>
                </a:r>
                <a:r>
                  <a:rPr lang="zh-CN" altLang="en-US" dirty="0"/>
                  <a:t> </a:t>
                </a:r>
                <a:r>
                  <a:rPr lang="en-US" altLang="zh-CN" dirty="0"/>
                  <a:t>expert</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870D9926-8D52-4148-AED5-DA02DBF10451}"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fix of such method is to give interactive experience from the expert to tell the learner “what to do after messing up”, but again, an interactive teacher is a very strong assumption</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Ambiguity is the core problem of inverse RL.</a:t>
            </a:r>
          </a:p>
          <a:p>
            <a:endParaRPr lang="en-US" altLang="zh-CN" dirty="0"/>
          </a:p>
          <a:p>
            <a:r>
              <a:rPr lang="en-US" altLang="zh-CN" dirty="0"/>
              <a:t>Andrew Ng</a:t>
            </a:r>
          </a:p>
          <a:p>
            <a:endParaRPr lang="en-US" altLang="zh-CN" dirty="0"/>
          </a:p>
          <a:p>
            <a:endParaRPr lang="en-US" altLang="zh-CN" dirty="0"/>
          </a:p>
          <a:p>
            <a:r>
              <a:rPr lang="en-US" altLang="zh-CN" dirty="0"/>
              <a:t>For finite </a:t>
            </a:r>
            <a:r>
              <a:rPr lang="en-US" altLang="zh-CN" dirty="0" err="1"/>
              <a:t>horizion</a:t>
            </a:r>
            <a:r>
              <a:rPr lang="en-US" altLang="zh-CN" dirty="0"/>
              <a:t> MDP, there is a single absorb state at the end to “balance the potential”</a:t>
            </a:r>
          </a:p>
          <a:p>
            <a:endParaRPr lang="en-US" altLang="zh-CN" dirty="0"/>
          </a:p>
          <a:p>
            <a:r>
              <a:rPr lang="en-US" altLang="zh-CN" dirty="0"/>
              <a:t>This theorem is the basis of reward shaping, a common skill in RL that deals with sparse reward</a:t>
            </a:r>
          </a:p>
          <a:p>
            <a:endParaRPr lang="en-US" altLang="zh-CN" dirty="0"/>
          </a:p>
          <a:p>
            <a:r>
              <a:rPr lang="en-US" altLang="zh-CN" dirty="0"/>
              <a:t>Phi can be regarded as some “potential” of state, e.g. distance to goal</a:t>
            </a:r>
          </a:p>
          <a:p>
            <a:endParaRPr lang="en-US" altLang="zh-CN" dirty="0"/>
          </a:p>
          <a:p>
            <a:endParaRPr lang="en-US" altLang="zh-CN" dirty="0"/>
          </a:p>
          <a:p>
            <a:r>
              <a:rPr lang="zh-CN" altLang="en-US" dirty="0"/>
              <a:t>这个对于</a:t>
            </a:r>
            <a:r>
              <a:rPr lang="en-US" altLang="zh-CN" dirty="0"/>
              <a:t>infinite horizon</a:t>
            </a:r>
            <a:r>
              <a:rPr lang="zh-CN" altLang="en-US" dirty="0"/>
              <a:t>的</a:t>
            </a:r>
            <a:r>
              <a:rPr lang="en-US" altLang="zh-CN" dirty="0"/>
              <a:t>MDP</a:t>
            </a:r>
            <a:r>
              <a:rPr lang="zh-CN" altLang="en-US" dirty="0"/>
              <a:t>，</a:t>
            </a:r>
            <a:r>
              <a:rPr lang="en-US" altLang="zh-CN" dirty="0"/>
              <a:t>gamma&lt;1</a:t>
            </a:r>
            <a:r>
              <a:rPr lang="zh-CN" altLang="en-US" dirty="0"/>
              <a:t>很好理解；如果是</a:t>
            </a:r>
            <a:r>
              <a:rPr lang="en-US" altLang="zh-CN" dirty="0"/>
              <a:t>finite horizon</a:t>
            </a:r>
            <a:r>
              <a:rPr lang="zh-CN" altLang="en-US" dirty="0"/>
              <a:t>，最后要加一个固定的吸收</a:t>
            </a:r>
            <a:r>
              <a:rPr lang="en-US" altLang="zh-CN" dirty="0"/>
              <a:t>state</a:t>
            </a:r>
            <a:r>
              <a:rPr lang="zh-CN" altLang="en-US" dirty="0"/>
              <a:t>来“平衡势能”。</a:t>
            </a:r>
            <a:endParaRPr lang="en-US" altLang="zh-CN" dirty="0"/>
          </a:p>
          <a:p>
            <a:endParaRPr lang="en-US" altLang="zh-CN" dirty="0"/>
          </a:p>
          <a:p>
            <a:r>
              <a:rPr lang="en-US" altLang="zh-CN" dirty="0"/>
              <a:t>Intuitively, you cannot have a negative loop</a:t>
            </a:r>
          </a:p>
          <a:p>
            <a:endParaRPr lang="en-US" altLang="zh-CN" dirty="0"/>
          </a:p>
          <a:p>
            <a:r>
              <a:rPr lang="en-US" altLang="zh-CN" dirty="0"/>
              <a:t>Potential function also has many use in game theory, as it does not discriminate between actions, usually becoming a “common incentive” (e.g. potential game)</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Those attempts are all largely deprecated today, but feature matching is crucial for us to understand how model inverse RL evolves.</a:t>
            </a:r>
          </a:p>
          <a:p>
            <a:endParaRPr lang="en-US" altLang="zh-CN" dirty="0"/>
          </a:p>
          <a:p>
            <a:r>
              <a:rPr lang="en-US" altLang="zh-CN" dirty="0"/>
              <a:t>Here we will give an example of those early attempts, which is feature matching. This is also the basis of understanding maximum entropy IRL in the following paragraph,</a:t>
            </a:r>
          </a:p>
          <a:p>
            <a:endParaRPr lang="en-US" altLang="zh-CN" dirty="0"/>
          </a:p>
          <a:p>
            <a:r>
              <a:rPr lang="en-US" altLang="zh-CN" dirty="0"/>
              <a:t>https://people.eecs.berkeley.edu/~pabbeel/cs287-fa12/slides/inverseRL.pdf</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Again, </a:t>
                </a:r>
                <a:r>
                  <a:rPr lang="en-US" altLang="zh-CN" i="1" dirty="0"/>
                  <a:t>F</a:t>
                </a:r>
                <a:r>
                  <a:rPr lang="en-US" altLang="zh-CN" sz="1200" i="1" dirty="0"/>
                  <a:t>or simplicity, we assume discount factor </a:t>
                </a:r>
                <a14:m>
                  <m:oMath xmlns:m="http://schemas.openxmlformats.org/officeDocument/2006/math">
                    <m:r>
                      <a:rPr lang="en-US" altLang="zh-CN" sz="1200" b="0" i="1" smtClean="0">
                        <a:latin typeface="Cambria Math" panose="02040503050406030204" pitchFamily="18" charset="0"/>
                      </a:rPr>
                      <m:t>𝛾</m:t>
                    </m:r>
                    <m:r>
                      <a:rPr lang="en-US" altLang="zh-CN" sz="1200" b="0" i="1" smtClean="0">
                        <a:latin typeface="Cambria Math" panose="02040503050406030204" pitchFamily="18" charset="0"/>
                      </a:rPr>
                      <m:t>=1</m:t>
                    </m:r>
                  </m:oMath>
                </a14:m>
                <a:r>
                  <a:rPr lang="zh-CN" altLang="en-US" sz="1200" i="1" dirty="0"/>
                  <a:t> </a:t>
                </a:r>
                <a:r>
                  <a:rPr lang="en-US" altLang="zh-CN" sz="1200" i="1" dirty="0"/>
                  <a:t>and finite horizon (#steps).</a:t>
                </a:r>
                <a:endParaRPr lang="en-US" altLang="zh-CN" dirty="0"/>
              </a:p>
              <a:p>
                <a:endParaRPr lang="en-US" altLang="zh-CN" dirty="0"/>
              </a:p>
              <a:p>
                <a:r>
                  <a:rPr lang="en-US" altLang="zh-CN" dirty="0"/>
                  <a:t>Andrew imposes assumptions on the formulation of reward function</a:t>
                </a:r>
              </a:p>
              <a:p>
                <a:r>
                  <a:rPr lang="en-US" altLang="zh-CN" dirty="0"/>
                  <a:t>And uses linear programming; long deprecated in IRL.</a:t>
                </a:r>
              </a:p>
              <a:p>
                <a:endParaRPr lang="en-US" altLang="zh-CN" dirty="0"/>
              </a:p>
              <a:p>
                <a:r>
                  <a:rPr lang="en-US" altLang="zh-CN" dirty="0"/>
                  <a:t>Before 2008, people uses feature matching which assumes the reward function to be of limited formulation</a:t>
                </a:r>
              </a:p>
              <a:p>
                <a:endParaRPr lang="en-US" altLang="zh-CN" dirty="0"/>
              </a:p>
              <a:p>
                <a:pPr lvl="1"/>
                <a:r>
                  <a:rPr lang="en-US" altLang="zh-CN" dirty="0"/>
                  <a:t>Though there are inverse optimal control problem in control theory, The first paper of inverse reinforcement learning is by Andrew Ng published in 2000</a:t>
                </a:r>
              </a:p>
              <a:p>
                <a:pPr lvl="2"/>
                <a:endParaRPr lang="en-US" altLang="zh-CN" dirty="0"/>
              </a:p>
              <a:p>
                <a:pPr lvl="2"/>
                <a:r>
                  <a:rPr lang="en-US" altLang="zh-CN" dirty="0"/>
                  <a:t>Requires </a:t>
                </a:r>
                <a:r>
                  <a:rPr lang="en-US" altLang="zh-CN" b="1" dirty="0"/>
                  <a:t>absolutely</a:t>
                </a:r>
                <a:r>
                  <a:rPr lang="en-US" altLang="zh-CN" dirty="0"/>
                  <a:t> optimal demonstrations; deprecated since 2008 </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870D9926-8D52-4148-AED5-DA02DBF10451}"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Again, </a:t>
                </a:r>
                <a:r>
                  <a:rPr lang="en-US" altLang="zh-CN" i="1" dirty="0"/>
                  <a:t>F</a:t>
                </a:r>
                <a:r>
                  <a:rPr lang="en-US" altLang="zh-CN" sz="1200" i="1" dirty="0"/>
                  <a:t>or simplicity, we assume discount factor </a:t>
                </a:r>
                <a14:m>
                  <m:oMath xmlns:m="http://schemas.openxmlformats.org/officeDocument/2006/math">
                    <m:r>
                      <a:rPr lang="en-US" altLang="zh-CN" sz="1200" b="0" i="1" smtClean="0">
                        <a:latin typeface="Cambria Math" panose="02040503050406030204" pitchFamily="18" charset="0"/>
                      </a:rPr>
                      <m:t>𝛾</m:t>
                    </m:r>
                    <m:r>
                      <a:rPr lang="en-US" altLang="zh-CN" sz="1200" b="0" i="1" smtClean="0">
                        <a:latin typeface="Cambria Math" panose="02040503050406030204" pitchFamily="18" charset="0"/>
                      </a:rPr>
                      <m:t>=1</m:t>
                    </m:r>
                  </m:oMath>
                </a14:m>
                <a:r>
                  <a:rPr lang="zh-CN" altLang="en-US" sz="1200" i="1" dirty="0"/>
                  <a:t> </a:t>
                </a:r>
                <a:r>
                  <a:rPr lang="en-US" altLang="zh-CN" sz="1200" i="1" dirty="0"/>
                  <a:t>and finite horizon (#steps).</a:t>
                </a:r>
                <a:endParaRPr lang="en-US" altLang="zh-CN" dirty="0"/>
              </a:p>
              <a:p>
                <a:endParaRPr lang="en-US" altLang="zh-CN" dirty="0"/>
              </a:p>
              <a:p>
                <a:r>
                  <a:rPr lang="en-US" altLang="zh-CN" dirty="0"/>
                  <a:t>Andrew imposes assumptions on the formulation of reward function</a:t>
                </a:r>
              </a:p>
              <a:p>
                <a:r>
                  <a:rPr lang="en-US" altLang="zh-CN" dirty="0"/>
                  <a:t>And uses linear programming; long deprecated in IRL.</a:t>
                </a:r>
              </a:p>
              <a:p>
                <a:endParaRPr lang="en-US" altLang="zh-CN" dirty="0"/>
              </a:p>
              <a:p>
                <a:r>
                  <a:rPr lang="en-US" altLang="zh-CN" dirty="0"/>
                  <a:t>Before 2008, people uses feature matching which assumes the reward function to be of limited formulation</a:t>
                </a:r>
              </a:p>
              <a:p>
                <a:endParaRPr lang="en-US" altLang="zh-CN" dirty="0"/>
              </a:p>
              <a:p>
                <a:pPr lvl="1"/>
                <a:r>
                  <a:rPr lang="en-US" altLang="zh-CN" dirty="0"/>
                  <a:t>Though there are inverse optimal control problem in control theory, The first paper of inverse reinforcement learning is by Andrew Ng published in 2000</a:t>
                </a:r>
              </a:p>
              <a:p>
                <a:pPr lvl="2"/>
                <a:endParaRPr lang="en-US" altLang="zh-CN" dirty="0"/>
              </a:p>
              <a:p>
                <a:pPr lvl="2"/>
                <a:r>
                  <a:rPr lang="en-US" altLang="zh-CN" dirty="0"/>
                  <a:t>Requires </a:t>
                </a:r>
                <a:r>
                  <a:rPr lang="en-US" altLang="zh-CN" b="1" dirty="0"/>
                  <a:t>absolutely</a:t>
                </a:r>
                <a:r>
                  <a:rPr lang="en-US" altLang="zh-CN" dirty="0"/>
                  <a:t> optimal demonstrations; deprecated since 2008 </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870D9926-8D52-4148-AED5-DA02DBF10451}"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Note this is not linear, as Z(w) exists!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And note this is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Again, </a:t>
                </a:r>
                <a:r>
                  <a:rPr lang="en-US" altLang="zh-CN" i="1" dirty="0"/>
                  <a:t>F</a:t>
                </a:r>
                <a:r>
                  <a:rPr lang="en-US" altLang="zh-CN" sz="1200" i="1" dirty="0"/>
                  <a:t>or simplicity, we assume discount factor </a:t>
                </a:r>
                <a14:m>
                  <m:oMath xmlns:m="http://schemas.openxmlformats.org/officeDocument/2006/math">
                    <m:r>
                      <a:rPr lang="en-US" altLang="zh-CN" sz="1200" b="0" i="1" smtClean="0">
                        <a:latin typeface="Cambria Math" panose="02040503050406030204" pitchFamily="18" charset="0"/>
                      </a:rPr>
                      <m:t>𝛾</m:t>
                    </m:r>
                    <m:r>
                      <a:rPr lang="en-US" altLang="zh-CN" sz="1200" b="0" i="1" smtClean="0">
                        <a:latin typeface="Cambria Math" panose="02040503050406030204" pitchFamily="18" charset="0"/>
                      </a:rPr>
                      <m:t>=1</m:t>
                    </m:r>
                  </m:oMath>
                </a14:m>
                <a:r>
                  <a:rPr lang="zh-CN" altLang="en-US" sz="1200" i="1" dirty="0"/>
                  <a:t> </a:t>
                </a:r>
                <a:r>
                  <a:rPr lang="en-US" altLang="zh-CN" sz="1200" i="1" dirty="0"/>
                  <a:t>and finite horizon (#steps).</a:t>
                </a:r>
                <a:endParaRPr lang="en-US" altLang="zh-CN" dirty="0"/>
              </a:p>
              <a:p>
                <a:endParaRPr lang="en-US" altLang="zh-CN" dirty="0"/>
              </a:p>
              <a:p>
                <a:r>
                  <a:rPr lang="en-US" altLang="zh-CN" dirty="0"/>
                  <a:t>Andrew imposes assumptions on the formulation of reward function</a:t>
                </a:r>
              </a:p>
              <a:p>
                <a:r>
                  <a:rPr lang="en-US" altLang="zh-CN" dirty="0"/>
                  <a:t>And uses linear programming; long deprecated in IRL.</a:t>
                </a:r>
              </a:p>
              <a:p>
                <a:endParaRPr lang="en-US" altLang="zh-CN" dirty="0"/>
              </a:p>
              <a:p>
                <a:r>
                  <a:rPr lang="en-US" altLang="zh-CN" dirty="0"/>
                  <a:t>Before 2008, people uses feature matching which assumes the reward function to be of limited formulation</a:t>
                </a:r>
              </a:p>
              <a:p>
                <a:endParaRPr lang="en-US" altLang="zh-CN" dirty="0"/>
              </a:p>
              <a:p>
                <a:pPr lvl="1"/>
                <a:r>
                  <a:rPr lang="en-US" altLang="zh-CN" dirty="0"/>
                  <a:t>Though there are inverse optimal control problem in control theory, The first paper of inverse reinforcement learning is by Andrew Ng published in 2000</a:t>
                </a:r>
              </a:p>
              <a:p>
                <a:pPr lvl="2"/>
                <a:endParaRPr lang="en-US" altLang="zh-CN" dirty="0"/>
              </a:p>
              <a:p>
                <a:pPr lvl="2"/>
                <a:r>
                  <a:rPr lang="en-US" altLang="zh-CN" dirty="0"/>
                  <a:t>Requires </a:t>
                </a:r>
                <a:r>
                  <a:rPr lang="en-US" altLang="zh-CN" b="1" dirty="0"/>
                  <a:t>absolutely</a:t>
                </a:r>
                <a:r>
                  <a:rPr lang="en-US" altLang="zh-CN" dirty="0"/>
                  <a:t> optimal demonstrations; deprecated since 2008 </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870D9926-8D52-4148-AED5-DA02DBF10451}"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iteratively optimize reward function and policy. For the reward function optimization, it assumes the expert (</a:t>
            </a:r>
            <a:r>
              <a:rPr lang="en-US" altLang="zh-CN" dirty="0" err="1"/>
              <a:t>D_demo</a:t>
            </a:r>
            <a:r>
              <a:rPr lang="en-US" altLang="zh-CN" dirty="0"/>
              <a:t>) is optimal (which is why it is optimizing the reward of expert), and the sample batch is suboptimal, which is why it uses  MEIRL for the RL policy</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While there are many math behind this formula, I invite you to see original paper for those math; I will only adopt the most intuitive idea here.</a:t>
            </a:r>
          </a:p>
          <a:p>
            <a:endParaRPr lang="en-US" altLang="zh-CN" dirty="0"/>
          </a:p>
          <a:p>
            <a:r>
              <a:rPr lang="en-US" altLang="zh-CN" dirty="0"/>
              <a:t>You don’t need to know what TRPO is, just comprehend the idea.</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Accelerating Reinforcement Learning with Learned Skill Priors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left “how to use policy” part in the next part of our presentation.</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will take SPIRL as an example</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KEEP DOING WHAT WORKED: BEHAVIOR MODELLING PRIORS FOR OFFLINE REINFORCEMENT LEARNING</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42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Consider a “policy” in Rock-paper-scissors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this presentation, we assume demonstration to be offline. Interactive demonstration is beyond the scope of this presentation.</a:t>
            </a:r>
          </a:p>
          <a:p>
            <a:endParaRPr lang="en-US" altLang="zh-CN" dirty="0"/>
          </a:p>
          <a:p>
            <a:r>
              <a:rPr lang="en-US" altLang="zh-CN" dirty="0"/>
              <a:t>How to extract “useful” information is the core for RL with demonstrations.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presentation below, we will focus on the settings where demonstration contains state and action, i.e. the second setting.</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have to know that you need to move near the item to do anything with it.</a:t>
            </a:r>
            <a:endParaRPr lang="zh-CN" altLang="en-US"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Though I am talking about RL, this presentation will focus more on things that are not so “RL”, i.e. not so many tricks on Bellman equation.</a:t>
            </a:r>
          </a:p>
          <a:p>
            <a:endParaRPr lang="en-US" altLang="zh-CN" dirty="0"/>
          </a:p>
          <a:p>
            <a:r>
              <a:rPr lang="en-US" altLang="zh-CN" dirty="0"/>
              <a:t>Instead, we will focus more on general “representation of trajectories”</a:t>
            </a:r>
          </a:p>
          <a:p>
            <a:endParaRPr lang="en-US" altLang="zh-CN" dirty="0"/>
          </a:p>
          <a:p>
            <a:r>
              <a:rPr lang="en-US" altLang="zh-CN" dirty="0"/>
              <a:t>Behavioral cloning and IRL are often called </a:t>
            </a:r>
            <a:r>
              <a:rPr lang="en-US" altLang="zh-CN" b="1" dirty="0"/>
              <a:t>“imitation learning”</a:t>
            </a:r>
            <a:endParaRPr lang="zh-CN" altLang="en-US" b="1" dirty="0"/>
          </a:p>
        </p:txBody>
      </p:sp>
      <p:sp>
        <p:nvSpPr>
          <p:cNvPr id="4" name="灯片编号占位符 3"/>
          <p:cNvSpPr>
            <a:spLocks noGrp="1"/>
          </p:cNvSpPr>
          <p:nvPr>
            <p:ph type="sldNum" sz="quarter" idx="5"/>
          </p:nvPr>
        </p:nvSpPr>
        <p:spPr/>
        <p:txBody>
          <a:bodyPr/>
          <a:lstStyle/>
          <a:p>
            <a:fld id="{870D9926-8D52-4148-AED5-DA02DBF10451}"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A4D52-F8CA-4A90-ABE4-65FA1DBBD5ED}" type="datetimeFigureOut">
              <a:rPr lang="zh-CN" altLang="en-US" smtClean="0"/>
              <a:t>2022/2/15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7CE90B-FB03-489E-AB81-14602EEAD1E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A4D52-F8CA-4A90-ABE4-65FA1DBBD5ED}" type="datetimeFigureOut">
              <a:rPr lang="zh-CN" altLang="en-US" smtClean="0"/>
              <a:t>2022/2/15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CE90B-FB03-489E-AB81-14602EEAD1E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a:t>Reinforcement Learning with Demonstrations</a:t>
            </a:r>
            <a:endParaRPr lang="zh-CN" altLang="en-US" dirty="0"/>
          </a:p>
        </p:txBody>
      </p:sp>
      <p:sp>
        <p:nvSpPr>
          <p:cNvPr id="3" name="副标题 2"/>
          <p:cNvSpPr>
            <a:spLocks noGrp="1"/>
          </p:cNvSpPr>
          <p:nvPr>
            <p:ph type="subTitle" idx="1"/>
          </p:nvPr>
        </p:nvSpPr>
        <p:spPr>
          <a:xfrm>
            <a:off x="1524000" y="3602038"/>
            <a:ext cx="9144000" cy="2257988"/>
          </a:xfrm>
        </p:spPr>
        <p:txBody>
          <a:bodyPr>
            <a:normAutofit fontScale="92500" lnSpcReduction="20000"/>
          </a:bodyPr>
          <a:lstStyle/>
          <a:p>
            <a:endParaRPr lang="en-US" altLang="zh-CN" dirty="0"/>
          </a:p>
          <a:p>
            <a:endParaRPr lang="en-US" altLang="zh-CN" dirty="0"/>
          </a:p>
          <a:p>
            <a:r>
              <a:rPr lang="en-US" altLang="zh-CN" dirty="0"/>
              <a:t>Kai Yan</a:t>
            </a:r>
          </a:p>
          <a:p>
            <a:r>
              <a:rPr lang="en-US" altLang="zh-CN" dirty="0"/>
              <a:t>Coordinated Science Lab</a:t>
            </a:r>
          </a:p>
          <a:p>
            <a:r>
              <a:rPr lang="en-US" altLang="zh-CN" dirty="0"/>
              <a:t>Department of Computer Science</a:t>
            </a:r>
          </a:p>
          <a:p>
            <a:r>
              <a:rPr lang="en-US" altLang="zh-CN" dirty="0"/>
              <a:t>University of Illinois at Urbana-Champaign</a:t>
            </a:r>
            <a:endParaRPr lang="zh-CN" altLang="en-US" dirty="0"/>
          </a:p>
        </p:txBody>
      </p:sp>
      <p:pic>
        <p:nvPicPr>
          <p:cNvPr id="4" name="Picture 2" descr="Urbana campus consolidates to single logo | Illino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636" y="0"/>
            <a:ext cx="2256728" cy="15044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t>What To Learn from Demonstration?</a:t>
            </a:r>
          </a:p>
          <a:p>
            <a:pPr lvl="1"/>
            <a:r>
              <a:rPr lang="en-US" altLang="zh-CN" dirty="0"/>
              <a:t>Policy: Behavioral Cloning</a:t>
            </a:r>
          </a:p>
          <a:p>
            <a:pPr lvl="1"/>
            <a:r>
              <a:rPr lang="en-US" altLang="zh-CN" dirty="0">
                <a:solidFill>
                  <a:schemeClr val="bg1">
                    <a:lumMod val="75000"/>
                  </a:schemeClr>
                </a:solidFill>
              </a:rPr>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Behavioral Cloning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515600" cy="4620611"/>
              </a:xfrm>
            </p:spPr>
            <p:txBody>
              <a:bodyPr>
                <a:normAutofit fontScale="92500"/>
              </a:bodyPr>
              <a:lstStyle/>
              <a:p>
                <a:r>
                  <a:rPr lang="en-US" altLang="zh-CN" dirty="0"/>
                  <a:t>Suppose the demonstration is generated by a near-optimal expert which already maximizes the reward</a:t>
                </a:r>
              </a:p>
              <a:p>
                <a:pPr lvl="1"/>
                <a:r>
                  <a:rPr lang="en-US" altLang="zh-CN" dirty="0"/>
                  <a:t>Mimic expert behavior (policy </a:t>
                </a: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a:t>
                </a:r>
              </a:p>
              <a:p>
                <a:pPr>
                  <a:lnSpc>
                    <a:spcPct val="150000"/>
                  </a:lnSpc>
                </a:pPr>
                <a:r>
                  <a:rPr lang="en-US" altLang="zh-CN" b="1" dirty="0"/>
                  <a:t>Behavioral Cloning[3] </a:t>
                </a:r>
                <a:r>
                  <a:rPr lang="en-US" altLang="zh-CN" dirty="0"/>
                  <a:t>maximizes the log-likelihood of expert policy</a:t>
                </a:r>
                <a:endParaRPr lang="en-US" altLang="zh-CN"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sub>
                          </m:sSub>
                        </m:e>
                      </m:func>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func>
                    </m:oMath>
                  </m:oMathPara>
                </a14:m>
                <a:endParaRPr lang="en-US" altLang="zh-CN" dirty="0"/>
              </a:p>
              <a:p>
                <a:pPr lvl="1"/>
                <a14:m>
                  <m:oMath xmlns:m="http://schemas.openxmlformats.org/officeDocument/2006/math">
                    <m:r>
                      <a:rPr lang="en-US" altLang="zh-CN" b="0" i="1" smtClean="0">
                        <a:latin typeface="Cambria Math" panose="02040503050406030204" pitchFamily="18" charset="0"/>
                      </a:rPr>
                      <m:t>𝐷</m:t>
                    </m:r>
                  </m:oMath>
                </a14:m>
                <a:r>
                  <a:rPr lang="en-US" altLang="zh-CN" dirty="0"/>
                  <a:t> is the demonstration dataset</a:t>
                </a:r>
              </a:p>
              <a:p>
                <a:pPr lvl="1"/>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Δ</m:t>
                        </m:r>
                      </m:e>
                      <m:sub>
                        <m:r>
                          <a:rPr lang="en-US" altLang="zh-CN" b="0" i="1" smtClean="0">
                            <a:latin typeface="Cambria Math" panose="02040503050406030204" pitchFamily="18" charset="0"/>
                          </a:rPr>
                          <m:t>𝑎</m:t>
                        </m:r>
                      </m:sub>
                    </m:sSub>
                  </m:oMath>
                </a14:m>
                <a:r>
                  <a:rPr lang="en-US" altLang="zh-CN" dirty="0"/>
                  <a:t> is a function approximator that takes state </a:t>
                </a:r>
                <a14:m>
                  <m:oMath xmlns:m="http://schemas.openxmlformats.org/officeDocument/2006/math">
                    <m:r>
                      <a:rPr lang="en-US" altLang="zh-CN" b="0" i="1" smtClean="0">
                        <a:latin typeface="Cambria Math" panose="02040503050406030204" pitchFamily="18" charset="0"/>
                      </a:rPr>
                      <m:t>𝑠</m:t>
                    </m:r>
                  </m:oMath>
                </a14:m>
                <a:r>
                  <a:rPr lang="en-US" altLang="zh-CN" dirty="0"/>
                  <a:t> as input and outputs a probability distribution over action </a:t>
                </a:r>
                <a14:m>
                  <m:oMath xmlns:m="http://schemas.openxmlformats.org/officeDocument/2006/math">
                    <m:r>
                      <a:rPr lang="en-US" altLang="zh-CN" b="0" i="1" smtClean="0">
                        <a:latin typeface="Cambria Math" panose="02040503050406030204" pitchFamily="18" charset="0"/>
                      </a:rPr>
                      <m:t>𝑎</m:t>
                    </m:r>
                  </m:oMath>
                </a14:m>
                <a:r>
                  <a:rPr lang="en-US" altLang="zh-CN" dirty="0"/>
                  <a:t> (i.e. policy to be learned)</a:t>
                </a:r>
              </a:p>
              <a:p>
                <a:pPr lvl="1"/>
                <a:r>
                  <a:rPr lang="en-US" altLang="zh-CN" dirty="0"/>
                  <a:t>Supervised learning with </a:t>
                </a:r>
                <a:r>
                  <a:rPr lang="en-US" altLang="zh-CN" b="1" dirty="0"/>
                  <a:t>cross entropy loss, </a:t>
                </a:r>
                <a14:m>
                  <m:oMath xmlns:m="http://schemas.openxmlformats.org/officeDocument/2006/math">
                    <m:r>
                      <a:rPr lang="en-US" altLang="zh-CN" b="0" i="1" smtClean="0">
                        <a:latin typeface="Cambria Math" panose="02040503050406030204" pitchFamily="18" charset="0"/>
                      </a:rPr>
                      <m:t>𝑠</m:t>
                    </m:r>
                  </m:oMath>
                </a14:m>
                <a:r>
                  <a:rPr lang="en-US" altLang="zh-CN" dirty="0"/>
                  <a:t> as feature, </a:t>
                </a:r>
                <a14:m>
                  <m:oMath xmlns:m="http://schemas.openxmlformats.org/officeDocument/2006/math">
                    <m:r>
                      <a:rPr lang="en-US" altLang="zh-CN" b="0" i="1" smtClean="0">
                        <a:latin typeface="Cambria Math" panose="02040503050406030204" pitchFamily="18" charset="0"/>
                      </a:rPr>
                      <m:t>𝑎</m:t>
                    </m:r>
                  </m:oMath>
                </a14:m>
                <a:r>
                  <a:rPr lang="en-US" altLang="zh-CN" dirty="0"/>
                  <a:t> as label</a:t>
                </a:r>
              </a:p>
              <a:p>
                <a:pPr lvl="1"/>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38200" y="1825624"/>
                <a:ext cx="10515600" cy="4620611"/>
              </a:xfrm>
              <a:blipFill rotWithShape="1">
                <a:blip r:embed="rId3"/>
                <a:stretch>
                  <a:fillRect t="-14" b="-4074"/>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Downside of Behavioral Cloning</a:t>
            </a:r>
            <a:endParaRPr lang="zh-CN" altLang="en-US" dirty="0"/>
          </a:p>
        </p:txBody>
      </p:sp>
      <p:sp>
        <p:nvSpPr>
          <p:cNvPr id="3" name="内容占位符 2"/>
          <p:cNvSpPr>
            <a:spLocks noGrp="1"/>
          </p:cNvSpPr>
          <p:nvPr>
            <p:ph idx="1"/>
          </p:nvPr>
        </p:nvSpPr>
        <p:spPr/>
        <p:txBody>
          <a:bodyPr/>
          <a:lstStyle/>
          <a:p>
            <a:pPr marL="0" indent="0">
              <a:buNone/>
            </a:pPr>
            <a:r>
              <a:rPr lang="en-US" altLang="zh-CN" dirty="0"/>
              <a:t>Behavioral Cloning is brittle!</a:t>
            </a:r>
          </a:p>
          <a:p>
            <a:pPr marL="0" indent="0">
              <a:buNone/>
            </a:pPr>
            <a:r>
              <a:rPr lang="en-US" altLang="zh-CN" dirty="0"/>
              <a:t>	</a:t>
            </a:r>
            <a:r>
              <a:rPr lang="en-US" altLang="zh-CN" sz="2000" dirty="0"/>
              <a:t>Theoretically, error rate grows quadratically with the episode length[4] </a:t>
            </a:r>
            <a:endParaRPr lang="zh-CN" altLang="en-US" dirty="0"/>
          </a:p>
        </p:txBody>
      </p:sp>
      <p:pic>
        <p:nvPicPr>
          <p:cNvPr id="5" name="图片 4"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144" y="3004820"/>
            <a:ext cx="6361711" cy="37346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t>What To Learn from Demonstration?</a:t>
            </a:r>
          </a:p>
          <a:p>
            <a:pPr lvl="1"/>
            <a:r>
              <a:rPr lang="en-US" altLang="zh-CN" dirty="0">
                <a:solidFill>
                  <a:schemeClr val="bg1">
                    <a:lumMod val="75000"/>
                  </a:schemeClr>
                </a:solidFill>
              </a:rPr>
              <a:t>Policy: Behavioral Cloning</a:t>
            </a:r>
          </a:p>
          <a:p>
            <a:pPr lvl="1"/>
            <a:r>
              <a:rPr lang="en-US" altLang="zh-CN" dirty="0"/>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Inverse Reinforcement Learning (IRL)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Behavioral cloning mimics the experts behavior without knowing </a:t>
                </a:r>
                <a:r>
                  <a:rPr lang="en-US" altLang="zh-CN" b="1" dirty="0"/>
                  <a:t>why</a:t>
                </a:r>
              </a:p>
              <a:p>
                <a:pPr marL="457200" lvl="1" indent="0">
                  <a:buNone/>
                </a:pPr>
                <a:r>
                  <a:rPr lang="en-US" altLang="zh-CN" dirty="0"/>
                  <a:t>Reward function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en-US" altLang="zh-CN" dirty="0"/>
                  <a:t> is the motivation of the expert!</a:t>
                </a:r>
              </a:p>
              <a:p>
                <a:endParaRPr lang="en-US" altLang="zh-CN" dirty="0"/>
              </a:p>
              <a:p>
                <a:r>
                  <a:rPr lang="en-US" altLang="zh-CN" dirty="0"/>
                  <a:t>If we can retrieve reward function, then the agent is (supposed to be) more robust</a:t>
                </a:r>
              </a:p>
              <a:p>
                <a:pPr lvl="1"/>
                <a:r>
                  <a:rPr lang="en-US" altLang="zh-CN" dirty="0"/>
                  <a:t>The expert should be maximizing the (unknown) reward function</a:t>
                </a:r>
              </a:p>
              <a:p>
                <a:pPr lvl="1"/>
                <a:r>
                  <a:rPr lang="en-US" altLang="zh-CN" dirty="0"/>
                  <a:t>For applications where we must learn solely from demonstration, we are doing </a:t>
                </a:r>
                <a:r>
                  <a:rPr lang="en-US" altLang="zh-CN" b="1" dirty="0"/>
                  <a:t>apprenticeship learning[5]</a:t>
                </a:r>
                <a:endParaRPr lang="zh-CN" altLang="en-US" b="1"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44" b="7"/>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Ambiguity of 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8255000" cy="4351338"/>
              </a:xfrm>
            </p:spPr>
            <p:txBody>
              <a:bodyPr>
                <a:normAutofit fontScale="92500"/>
              </a:bodyPr>
              <a:lstStyle/>
              <a:p>
                <a:r>
                  <a:rPr lang="en-US" altLang="zh-CN" dirty="0"/>
                  <a:t>The following, and only the following transformation of reward function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oMath>
                </a14:m>
                <a:r>
                  <a:rPr lang="en-US" altLang="zh-CN" dirty="0"/>
                  <a:t> keeps the optimal policy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oMath>
                </a14:m>
                <a:r>
                  <a:rPr lang="en-US" altLang="zh-CN" dirty="0"/>
                  <a:t> for any </a:t>
                </a:r>
                <a:r>
                  <a:rPr lang="zh-CN" altLang="en-US" dirty="0"/>
                  <a:t>“</a:t>
                </a:r>
                <a:r>
                  <a:rPr lang="en-US" altLang="zh-CN" dirty="0"/>
                  <a:t>potential</a:t>
                </a:r>
                <a:r>
                  <a:rPr lang="zh-CN" altLang="en-US" dirty="0"/>
                  <a:t>” </a:t>
                </a:r>
                <a:r>
                  <a:rPr lang="en-US" altLang="zh-CN" dirty="0"/>
                  <a:t>function </a:t>
                </a:r>
                <a14:m>
                  <m:oMath xmlns:m="http://schemas.openxmlformats.org/officeDocument/2006/math">
                    <m:r>
                      <a:rPr lang="en-US" altLang="zh-CN" i="1">
                        <a:latin typeface="Cambria Math" panose="02040503050406030204" pitchFamily="18" charset="0"/>
                      </a:rPr>
                      <m:t>𝜙</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en-US" altLang="zh-CN" dirty="0"/>
                  <a:t> and MDP (1999, Ng)[6]:</a:t>
                </a:r>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𝛾𝜙</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dirty="0"/>
              </a:p>
              <a:p>
                <a:pPr marL="0" indent="0" algn="ctr">
                  <a:buNone/>
                </a:pPr>
                <a14:m>
                  <m:oMath xmlns:m="http://schemas.openxmlformats.org/officeDocument/2006/math">
                    <m:r>
                      <a:rPr lang="en-US" altLang="zh-CN" b="0" i="1" smtClean="0">
                        <a:latin typeface="Cambria Math" panose="02040503050406030204" pitchFamily="18" charset="0"/>
                      </a:rPr>
                      <m:t>𝑟</m:t>
                    </m:r>
                  </m:oMath>
                </a14:m>
                <a:r>
                  <a:rPr lang="en-US" altLang="zh-CN" dirty="0"/>
                  <a:t> is the reward given next state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oMath>
                </a14:m>
                <a:r>
                  <a:rPr lang="en-US" altLang="zh-CN" dirty="0"/>
                  <a:t>; </a:t>
                </a:r>
              </a:p>
              <a:p>
                <a:pPr marL="0" indent="0" algn="ctr">
                  <a:buNone/>
                </a:pPr>
                <a:r>
                  <a:rPr lang="en-US" altLang="zh-CN" dirty="0"/>
                  <a:t>i.e., </a:t>
                </a:r>
                <a14:m>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𝑠</m:t>
                        </m:r>
                      </m:sub>
                      <m:sup>
                        <m:r>
                          <a:rPr lang="en-US" altLang="zh-CN" b="0" i="1" smtClean="0">
                            <a:latin typeface="Cambria Math" panose="02040503050406030204" pitchFamily="18" charset="0"/>
                          </a:rPr>
                          <m:t>′</m:t>
                        </m:r>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i="1">
                            <a:latin typeface="Cambria Math" panose="02040503050406030204" pitchFamily="18" charset="0"/>
                          </a:rPr>
                          <m:t>𝑠</m:t>
                        </m:r>
                        <m:r>
                          <a:rPr lang="en-US" altLang="zh-CN" i="1">
                            <a:latin typeface="Cambria Math" panose="02040503050406030204" pitchFamily="18" charset="0"/>
                          </a:rPr>
                          <m:t>′)</m:t>
                        </m:r>
                      </m:e>
                    </m:nary>
                  </m:oMath>
                </a14:m>
                <a:endParaRPr lang="en-US" altLang="zh-CN" dirty="0"/>
              </a:p>
              <a:p>
                <a:r>
                  <a:rPr lang="en-US" altLang="zh-CN" dirty="0"/>
                  <a:t>Any demonstration is compatible with infinitely many reward functions</a:t>
                </a:r>
              </a:p>
              <a:p>
                <a:pPr lvl="1"/>
                <a:r>
                  <a:rPr lang="en-US" altLang="zh-CN" dirty="0"/>
                  <a:t>We need inductive bias!</a:t>
                </a:r>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38200" y="1825625"/>
                <a:ext cx="8255000" cy="4351338"/>
              </a:xfrm>
              <a:blipFill rotWithShape="1">
                <a:blip r:embed="rId3"/>
                <a:stretch>
                  <a:fillRect b="7"/>
                </a:stretch>
              </a:blipFill>
            </p:spPr>
            <p:txBody>
              <a:bodyPr/>
              <a:lstStyle/>
              <a:p>
                <a:r>
                  <a:rPr lang="zh-CN" altLang="en-US">
                    <a:noFill/>
                  </a:rPr>
                  <a:t> </a:t>
                </a:r>
              </a:p>
            </p:txBody>
          </p:sp>
        </mc:Fallback>
      </mc:AlternateContent>
      <p:grpSp>
        <p:nvGrpSpPr>
          <p:cNvPr id="96" name="组合 95"/>
          <p:cNvGrpSpPr/>
          <p:nvPr/>
        </p:nvGrpSpPr>
        <p:grpSpPr>
          <a:xfrm>
            <a:off x="9546915" y="652570"/>
            <a:ext cx="1934558" cy="1986103"/>
            <a:chOff x="5925149" y="17570"/>
            <a:chExt cx="1934558" cy="1986103"/>
          </a:xfrm>
        </p:grpSpPr>
        <p:grpSp>
          <p:nvGrpSpPr>
            <p:cNvPr id="16" name="组合 15"/>
            <p:cNvGrpSpPr/>
            <p:nvPr/>
          </p:nvGrpSpPr>
          <p:grpSpPr>
            <a:xfrm>
              <a:off x="5925149" y="914024"/>
              <a:ext cx="1742690" cy="303434"/>
              <a:chOff x="5925149" y="323936"/>
              <a:chExt cx="1742690" cy="303434"/>
            </a:xfrm>
            <a:solidFill>
              <a:schemeClr val="bg1"/>
            </a:solidFill>
          </p:grpSpPr>
          <p:sp>
            <p:nvSpPr>
              <p:cNvPr id="17" name="矩形 16"/>
              <p:cNvSpPr/>
              <p:nvPr/>
            </p:nvSpPr>
            <p:spPr>
              <a:xfrm>
                <a:off x="5925149" y="323936"/>
                <a:ext cx="348538" cy="3034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273687" y="323936"/>
                <a:ext cx="348538" cy="3034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622225" y="323936"/>
                <a:ext cx="348538" cy="30343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+1</a:t>
                </a:r>
              </a:p>
            </p:txBody>
          </p:sp>
          <p:sp>
            <p:nvSpPr>
              <p:cNvPr id="20" name="矩形 19"/>
              <p:cNvSpPr/>
              <p:nvPr/>
            </p:nvSpPr>
            <p:spPr>
              <a:xfrm>
                <a:off x="6970763" y="323936"/>
                <a:ext cx="348538" cy="3034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319301" y="323936"/>
                <a:ext cx="348538" cy="30343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5926860" y="320773"/>
              <a:ext cx="1742690" cy="303434"/>
              <a:chOff x="5925149" y="323936"/>
              <a:chExt cx="1742690" cy="303434"/>
            </a:xfrm>
            <a:solidFill>
              <a:schemeClr val="bg1">
                <a:lumMod val="85000"/>
              </a:schemeClr>
            </a:solidFill>
          </p:grpSpPr>
          <p:sp>
            <p:nvSpPr>
              <p:cNvPr id="69" name="矩形 68"/>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926860" y="624207"/>
              <a:ext cx="1742690" cy="303434"/>
              <a:chOff x="5925149" y="323936"/>
              <a:chExt cx="1742690" cy="303434"/>
            </a:xfrm>
            <a:solidFill>
              <a:schemeClr val="bg1">
                <a:lumMod val="85000"/>
              </a:schemeClr>
            </a:solidFill>
          </p:grpSpPr>
          <p:sp>
            <p:nvSpPr>
              <p:cNvPr id="75" name="矩形 74"/>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5926860" y="1197515"/>
              <a:ext cx="1742690" cy="303434"/>
              <a:chOff x="5925149" y="323936"/>
              <a:chExt cx="1742690" cy="303434"/>
            </a:xfrm>
            <a:solidFill>
              <a:schemeClr val="bg1">
                <a:lumMod val="85000"/>
              </a:schemeClr>
            </a:solidFill>
          </p:grpSpPr>
          <p:sp>
            <p:nvSpPr>
              <p:cNvPr id="81" name="矩形 80"/>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5926860" y="1505791"/>
              <a:ext cx="1742690" cy="303434"/>
              <a:chOff x="5925149" y="323936"/>
              <a:chExt cx="1742690" cy="303434"/>
            </a:xfrm>
            <a:solidFill>
              <a:schemeClr val="bg1">
                <a:lumMod val="85000"/>
              </a:schemeClr>
            </a:solidFill>
          </p:grpSpPr>
          <p:sp>
            <p:nvSpPr>
              <p:cNvPr id="87" name="矩形 86"/>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任意多边形: 形状 33"/>
            <p:cNvSpPr/>
            <p:nvPr/>
          </p:nvSpPr>
          <p:spPr>
            <a:xfrm>
              <a:off x="6109668" y="483853"/>
              <a:ext cx="758668" cy="1211134"/>
            </a:xfrm>
            <a:custGeom>
              <a:avLst/>
              <a:gdLst>
                <a:gd name="connsiteX0" fmla="*/ 0 w 758668"/>
                <a:gd name="connsiteY0" fmla="*/ 28703 h 1211134"/>
                <a:gd name="connsiteX1" fmla="*/ 127114 w 758668"/>
                <a:gd name="connsiteY1" fmla="*/ 16402 h 1211134"/>
                <a:gd name="connsiteX2" fmla="*/ 225525 w 758668"/>
                <a:gd name="connsiteY2" fmla="*/ 0 h 1211134"/>
                <a:gd name="connsiteX3" fmla="*/ 299333 w 758668"/>
                <a:gd name="connsiteY3" fmla="*/ 53306 h 1211134"/>
                <a:gd name="connsiteX4" fmla="*/ 307534 w 758668"/>
                <a:gd name="connsiteY4" fmla="*/ 172219 h 1211134"/>
                <a:gd name="connsiteX5" fmla="*/ 311634 w 758668"/>
                <a:gd name="connsiteY5" fmla="*/ 213223 h 1211134"/>
                <a:gd name="connsiteX6" fmla="*/ 315735 w 758668"/>
                <a:gd name="connsiteY6" fmla="*/ 270630 h 1211134"/>
                <a:gd name="connsiteX7" fmla="*/ 73808 w 758668"/>
                <a:gd name="connsiteY7" fmla="*/ 315734 h 1211134"/>
                <a:gd name="connsiteX8" fmla="*/ 82009 w 758668"/>
                <a:gd name="connsiteY8" fmla="*/ 455150 h 1211134"/>
                <a:gd name="connsiteX9" fmla="*/ 82009 w 758668"/>
                <a:gd name="connsiteY9" fmla="*/ 1016911 h 1211134"/>
                <a:gd name="connsiteX10" fmla="*/ 12302 w 758668"/>
                <a:gd name="connsiteY10" fmla="*/ 1148125 h 1211134"/>
                <a:gd name="connsiteX11" fmla="*/ 24603 w 758668"/>
                <a:gd name="connsiteY11" fmla="*/ 1152226 h 1211134"/>
                <a:gd name="connsiteX12" fmla="*/ 446949 w 758668"/>
                <a:gd name="connsiteY12" fmla="*/ 951304 h 1211134"/>
                <a:gd name="connsiteX13" fmla="*/ 430547 w 758668"/>
                <a:gd name="connsiteY13" fmla="*/ 922601 h 1211134"/>
                <a:gd name="connsiteX14" fmla="*/ 463351 w 758668"/>
                <a:gd name="connsiteY14" fmla="*/ 918500 h 1211134"/>
                <a:gd name="connsiteX15" fmla="*/ 684775 w 758668"/>
                <a:gd name="connsiteY15" fmla="*/ 947204 h 1211134"/>
                <a:gd name="connsiteX16" fmla="*/ 688875 w 758668"/>
                <a:gd name="connsiteY16" fmla="*/ 992308 h 1211134"/>
                <a:gd name="connsiteX17" fmla="*/ 701177 w 758668"/>
                <a:gd name="connsiteY17" fmla="*/ 1082518 h 1211134"/>
                <a:gd name="connsiteX18" fmla="*/ 676574 w 758668"/>
                <a:gd name="connsiteY18" fmla="*/ 1176829 h 1211134"/>
                <a:gd name="connsiteX19" fmla="*/ 664273 w 758668"/>
                <a:gd name="connsiteY19" fmla="*/ 1164527 h 1211134"/>
                <a:gd name="connsiteX20" fmla="*/ 660172 w 758668"/>
                <a:gd name="connsiteY20" fmla="*/ 1152226 h 1211134"/>
                <a:gd name="connsiteX21" fmla="*/ 647871 w 758668"/>
                <a:gd name="connsiteY21" fmla="*/ 1139925 h 1211134"/>
                <a:gd name="connsiteX22" fmla="*/ 660172 w 758668"/>
                <a:gd name="connsiteY22" fmla="*/ 1156326 h 1211134"/>
                <a:gd name="connsiteX23" fmla="*/ 668373 w 758668"/>
                <a:gd name="connsiteY23" fmla="*/ 1168628 h 1211134"/>
                <a:gd name="connsiteX24" fmla="*/ 676574 w 758668"/>
                <a:gd name="connsiteY24" fmla="*/ 1189130 h 1211134"/>
                <a:gd name="connsiteX25" fmla="*/ 701177 w 758668"/>
                <a:gd name="connsiteY25" fmla="*/ 1201431 h 1211134"/>
                <a:gd name="connsiteX26" fmla="*/ 713478 w 758668"/>
                <a:gd name="connsiteY26" fmla="*/ 1193230 h 1211134"/>
                <a:gd name="connsiteX27" fmla="*/ 750382 w 758668"/>
                <a:gd name="connsiteY27" fmla="*/ 1160427 h 1211134"/>
                <a:gd name="connsiteX28" fmla="*/ 758583 w 758668"/>
                <a:gd name="connsiteY28" fmla="*/ 1139925 h 121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58668" h="1211134">
                  <a:moveTo>
                    <a:pt x="0" y="28703"/>
                  </a:moveTo>
                  <a:cubicBezTo>
                    <a:pt x="42371" y="24603"/>
                    <a:pt x="85124" y="23400"/>
                    <a:pt x="127114" y="16402"/>
                  </a:cubicBezTo>
                  <a:lnTo>
                    <a:pt x="225525" y="0"/>
                  </a:lnTo>
                  <a:cubicBezTo>
                    <a:pt x="250128" y="17769"/>
                    <a:pt x="286285" y="25906"/>
                    <a:pt x="299333" y="53306"/>
                  </a:cubicBezTo>
                  <a:cubicBezTo>
                    <a:pt x="316415" y="89178"/>
                    <a:pt x="303581" y="132684"/>
                    <a:pt x="307534" y="172219"/>
                  </a:cubicBezTo>
                  <a:cubicBezTo>
                    <a:pt x="308901" y="185887"/>
                    <a:pt x="310493" y="199534"/>
                    <a:pt x="311634" y="213223"/>
                  </a:cubicBezTo>
                  <a:cubicBezTo>
                    <a:pt x="313227" y="232341"/>
                    <a:pt x="314368" y="251494"/>
                    <a:pt x="315735" y="270630"/>
                  </a:cubicBezTo>
                  <a:cubicBezTo>
                    <a:pt x="271047" y="404687"/>
                    <a:pt x="364619" y="162397"/>
                    <a:pt x="73808" y="315734"/>
                  </a:cubicBezTo>
                  <a:cubicBezTo>
                    <a:pt x="61965" y="321979"/>
                    <a:pt x="76953" y="419756"/>
                    <a:pt x="82009" y="455150"/>
                  </a:cubicBezTo>
                  <a:cubicBezTo>
                    <a:pt x="90928" y="642419"/>
                    <a:pt x="101394" y="828234"/>
                    <a:pt x="82009" y="1016911"/>
                  </a:cubicBezTo>
                  <a:cubicBezTo>
                    <a:pt x="72323" y="1111191"/>
                    <a:pt x="56830" y="1118442"/>
                    <a:pt x="12302" y="1148125"/>
                  </a:cubicBezTo>
                  <a:cubicBezTo>
                    <a:pt x="16402" y="1149492"/>
                    <a:pt x="20305" y="1152678"/>
                    <a:pt x="24603" y="1152226"/>
                  </a:cubicBezTo>
                  <a:cubicBezTo>
                    <a:pt x="295364" y="1123725"/>
                    <a:pt x="590255" y="1237916"/>
                    <a:pt x="446949" y="951304"/>
                  </a:cubicBezTo>
                  <a:cubicBezTo>
                    <a:pt x="436544" y="930494"/>
                    <a:pt x="442139" y="939988"/>
                    <a:pt x="430547" y="922601"/>
                  </a:cubicBezTo>
                  <a:cubicBezTo>
                    <a:pt x="441482" y="921234"/>
                    <a:pt x="452382" y="917439"/>
                    <a:pt x="463351" y="918500"/>
                  </a:cubicBezTo>
                  <a:cubicBezTo>
                    <a:pt x="537430" y="925669"/>
                    <a:pt x="614041" y="924055"/>
                    <a:pt x="684775" y="947204"/>
                  </a:cubicBezTo>
                  <a:cubicBezTo>
                    <a:pt x="699123" y="951900"/>
                    <a:pt x="686922" y="977338"/>
                    <a:pt x="688875" y="992308"/>
                  </a:cubicBezTo>
                  <a:cubicBezTo>
                    <a:pt x="706811" y="1129823"/>
                    <a:pt x="689245" y="963212"/>
                    <a:pt x="701177" y="1082518"/>
                  </a:cubicBezTo>
                  <a:cubicBezTo>
                    <a:pt x="690195" y="1241757"/>
                    <a:pt x="715538" y="1226925"/>
                    <a:pt x="676574" y="1176829"/>
                  </a:cubicBezTo>
                  <a:cubicBezTo>
                    <a:pt x="673014" y="1172252"/>
                    <a:pt x="668373" y="1168628"/>
                    <a:pt x="664273" y="1164527"/>
                  </a:cubicBezTo>
                  <a:cubicBezTo>
                    <a:pt x="662906" y="1160427"/>
                    <a:pt x="662570" y="1155822"/>
                    <a:pt x="660172" y="1152226"/>
                  </a:cubicBezTo>
                  <a:cubicBezTo>
                    <a:pt x="656955" y="1147401"/>
                    <a:pt x="647871" y="1134126"/>
                    <a:pt x="647871" y="1139925"/>
                  </a:cubicBezTo>
                  <a:cubicBezTo>
                    <a:pt x="647871" y="1146759"/>
                    <a:pt x="656200" y="1150765"/>
                    <a:pt x="660172" y="1156326"/>
                  </a:cubicBezTo>
                  <a:cubicBezTo>
                    <a:pt x="663037" y="1160336"/>
                    <a:pt x="666169" y="1164220"/>
                    <a:pt x="668373" y="1168628"/>
                  </a:cubicBezTo>
                  <a:cubicBezTo>
                    <a:pt x="671665" y="1175211"/>
                    <a:pt x="672296" y="1183141"/>
                    <a:pt x="676574" y="1189130"/>
                  </a:cubicBezTo>
                  <a:cubicBezTo>
                    <a:pt x="681543" y="1196086"/>
                    <a:pt x="693785" y="1198967"/>
                    <a:pt x="701177" y="1201431"/>
                  </a:cubicBezTo>
                  <a:cubicBezTo>
                    <a:pt x="705277" y="1198697"/>
                    <a:pt x="709795" y="1196504"/>
                    <a:pt x="713478" y="1193230"/>
                  </a:cubicBezTo>
                  <a:cubicBezTo>
                    <a:pt x="755609" y="1155781"/>
                    <a:pt x="722464" y="1179040"/>
                    <a:pt x="750382" y="1160427"/>
                  </a:cubicBezTo>
                  <a:cubicBezTo>
                    <a:pt x="760099" y="1145851"/>
                    <a:pt x="758583" y="1153053"/>
                    <a:pt x="758583" y="113992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657692" y="1634341"/>
              <a:ext cx="415498" cy="369332"/>
            </a:xfrm>
            <a:prstGeom prst="rect">
              <a:avLst/>
            </a:prstGeom>
            <a:noFill/>
            <a:ln>
              <a:noFill/>
            </a:ln>
          </p:spPr>
          <p:txBody>
            <a:bodyPr wrap="none" rtlCol="0">
              <a:spAutoFit/>
            </a:bodyPr>
            <a:lstStyle/>
            <a:p>
              <a:r>
                <a:rPr lang="zh-CN" altLang="en-US" dirty="0">
                  <a:solidFill>
                    <a:srgbClr val="FF0000"/>
                  </a:solidFill>
                </a:rPr>
                <a:t>？</a:t>
              </a:r>
            </a:p>
          </p:txBody>
        </p:sp>
        <p:sp>
          <p:nvSpPr>
            <p:cNvPr id="67" name="文本框 66"/>
            <p:cNvSpPr txBox="1"/>
            <p:nvPr/>
          </p:nvSpPr>
          <p:spPr>
            <a:xfrm>
              <a:off x="7192770" y="17570"/>
              <a:ext cx="666937" cy="369332"/>
            </a:xfrm>
            <a:prstGeom prst="rect">
              <a:avLst/>
            </a:prstGeom>
            <a:noFill/>
          </p:spPr>
          <p:txBody>
            <a:bodyPr wrap="square" rtlCol="0">
              <a:spAutoFit/>
            </a:bodyPr>
            <a:lstStyle/>
            <a:p>
              <a:r>
                <a:rPr lang="en-US" altLang="zh-CN" b="1" dirty="0"/>
                <a:t>-0.1</a:t>
              </a:r>
              <a:endParaRPr lang="zh-CN" altLang="en-US" b="1" dirty="0"/>
            </a:p>
          </p:txBody>
        </p:sp>
      </p:grpSp>
      <p:grpSp>
        <p:nvGrpSpPr>
          <p:cNvPr id="95" name="组合 94"/>
          <p:cNvGrpSpPr/>
          <p:nvPr/>
        </p:nvGrpSpPr>
        <p:grpSpPr>
          <a:xfrm>
            <a:off x="9037552" y="4369852"/>
            <a:ext cx="3109954" cy="1874213"/>
            <a:chOff x="8024355" y="-64988"/>
            <a:chExt cx="3109954" cy="1874213"/>
          </a:xfrm>
        </p:grpSpPr>
        <p:grpSp>
          <p:nvGrpSpPr>
            <p:cNvPr id="36" name="组合 35"/>
            <p:cNvGrpSpPr/>
            <p:nvPr/>
          </p:nvGrpSpPr>
          <p:grpSpPr>
            <a:xfrm>
              <a:off x="8533718" y="320773"/>
              <a:ext cx="1742690" cy="303434"/>
              <a:chOff x="5925149" y="323936"/>
              <a:chExt cx="1742690" cy="303434"/>
            </a:xfrm>
            <a:solidFill>
              <a:schemeClr val="bg1"/>
            </a:solidFill>
          </p:grpSpPr>
          <p:sp>
            <p:nvSpPr>
              <p:cNvPr id="37" name="矩形 36"/>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endParaRPr lang="zh-CN" altLang="en-US" sz="1000" dirty="0">
                  <a:solidFill>
                    <a:schemeClr val="tx1"/>
                  </a:solidFill>
                </a:endParaRPr>
              </a:p>
            </p:txBody>
          </p:sp>
          <p:sp>
            <p:nvSpPr>
              <p:cNvPr id="38" name="矩形 37"/>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sp>
            <p:nvSpPr>
              <p:cNvPr id="39" name="矩形 38"/>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40" name="矩形 39"/>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sp>
            <p:nvSpPr>
              <p:cNvPr id="41" name="矩形 40"/>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endParaRPr lang="zh-CN" altLang="en-US" sz="1000" dirty="0">
                  <a:solidFill>
                    <a:schemeClr val="tx1"/>
                  </a:solidFill>
                </a:endParaRPr>
              </a:p>
            </p:txBody>
          </p:sp>
        </p:grpSp>
        <p:grpSp>
          <p:nvGrpSpPr>
            <p:cNvPr id="42" name="组合 41"/>
            <p:cNvGrpSpPr/>
            <p:nvPr/>
          </p:nvGrpSpPr>
          <p:grpSpPr>
            <a:xfrm>
              <a:off x="8533718" y="624207"/>
              <a:ext cx="1742690" cy="303434"/>
              <a:chOff x="5925149" y="323936"/>
              <a:chExt cx="1742690" cy="303434"/>
            </a:xfrm>
            <a:solidFill>
              <a:schemeClr val="bg1"/>
            </a:solidFill>
          </p:grpSpPr>
          <p:sp>
            <p:nvSpPr>
              <p:cNvPr id="43" name="矩形 42"/>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sp>
            <p:nvSpPr>
              <p:cNvPr id="44" name="矩形 43"/>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45" name="矩形 44"/>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0.7</a:t>
                </a:r>
                <a:endParaRPr lang="zh-CN" altLang="en-US" sz="1000" dirty="0">
                  <a:solidFill>
                    <a:schemeClr val="tx1"/>
                  </a:solidFill>
                </a:endParaRPr>
              </a:p>
            </p:txBody>
          </p:sp>
          <p:sp>
            <p:nvSpPr>
              <p:cNvPr id="46" name="矩形 45"/>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47" name="矩形 46"/>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grpSp>
        <p:grpSp>
          <p:nvGrpSpPr>
            <p:cNvPr id="48" name="组合 47"/>
            <p:cNvGrpSpPr/>
            <p:nvPr/>
          </p:nvGrpSpPr>
          <p:grpSpPr>
            <a:xfrm>
              <a:off x="8533718" y="910861"/>
              <a:ext cx="1742690" cy="303434"/>
              <a:chOff x="5925149" y="323936"/>
              <a:chExt cx="1742690" cy="303434"/>
            </a:xfrm>
            <a:solidFill>
              <a:schemeClr val="bg1"/>
            </a:solidFill>
          </p:grpSpPr>
          <p:sp>
            <p:nvSpPr>
              <p:cNvPr id="49" name="矩形 48"/>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50" name="矩形 49"/>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0.7</a:t>
                </a:r>
                <a:endParaRPr lang="zh-CN" altLang="en-US" sz="1000" dirty="0">
                  <a:solidFill>
                    <a:schemeClr val="tx1"/>
                  </a:solidFill>
                </a:endParaRPr>
              </a:p>
            </p:txBody>
          </p:sp>
          <p:sp>
            <p:nvSpPr>
              <p:cNvPr id="51" name="矩形 50"/>
              <p:cNvSpPr/>
              <p:nvPr/>
            </p:nvSpPr>
            <p:spPr>
              <a:xfrm>
                <a:off x="6622225" y="323936"/>
                <a:ext cx="348538" cy="303434"/>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+1</a:t>
                </a:r>
              </a:p>
            </p:txBody>
          </p:sp>
          <p:sp>
            <p:nvSpPr>
              <p:cNvPr id="52" name="矩形 51"/>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0.7</a:t>
                </a:r>
                <a:endParaRPr lang="zh-CN" altLang="en-US" sz="1000" dirty="0">
                  <a:solidFill>
                    <a:schemeClr val="tx1"/>
                  </a:solidFill>
                </a:endParaRPr>
              </a:p>
            </p:txBody>
          </p:sp>
          <p:sp>
            <p:nvSpPr>
              <p:cNvPr id="53" name="矩形 52"/>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grpSp>
        <p:grpSp>
          <p:nvGrpSpPr>
            <p:cNvPr id="54" name="组合 53"/>
            <p:cNvGrpSpPr/>
            <p:nvPr/>
          </p:nvGrpSpPr>
          <p:grpSpPr>
            <a:xfrm>
              <a:off x="8533718" y="1197515"/>
              <a:ext cx="1742690" cy="303434"/>
              <a:chOff x="5925149" y="323936"/>
              <a:chExt cx="1742690" cy="303434"/>
            </a:xfrm>
            <a:solidFill>
              <a:schemeClr val="bg1"/>
            </a:solidFill>
          </p:grpSpPr>
          <p:sp>
            <p:nvSpPr>
              <p:cNvPr id="55" name="矩形 54"/>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sp>
            <p:nvSpPr>
              <p:cNvPr id="56" name="矩形 55"/>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57" name="矩形 56"/>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0.7</a:t>
                </a:r>
                <a:endParaRPr lang="zh-CN" altLang="en-US" sz="1000" dirty="0">
                  <a:solidFill>
                    <a:schemeClr val="tx1"/>
                  </a:solidFill>
                </a:endParaRPr>
              </a:p>
            </p:txBody>
          </p:sp>
          <p:sp>
            <p:nvSpPr>
              <p:cNvPr id="58" name="矩形 57"/>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59" name="矩形 58"/>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grpSp>
        <p:grpSp>
          <p:nvGrpSpPr>
            <p:cNvPr id="60" name="组合 59"/>
            <p:cNvGrpSpPr/>
            <p:nvPr/>
          </p:nvGrpSpPr>
          <p:grpSpPr>
            <a:xfrm>
              <a:off x="8533718" y="1505791"/>
              <a:ext cx="1742690" cy="303434"/>
              <a:chOff x="5925149" y="323936"/>
              <a:chExt cx="1742690" cy="303434"/>
            </a:xfrm>
            <a:solidFill>
              <a:schemeClr val="bg1"/>
            </a:solidFill>
          </p:grpSpPr>
          <p:sp>
            <p:nvSpPr>
              <p:cNvPr id="61" name="矩形 60"/>
              <p:cNvSpPr/>
              <p:nvPr/>
            </p:nvSpPr>
            <p:spPr>
              <a:xfrm>
                <a:off x="5925149"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endParaRPr lang="zh-CN" altLang="en-US" sz="1000" dirty="0">
                  <a:solidFill>
                    <a:schemeClr val="tx1"/>
                  </a:solidFill>
                </a:endParaRPr>
              </a:p>
            </p:txBody>
          </p:sp>
          <p:sp>
            <p:nvSpPr>
              <p:cNvPr id="62" name="矩形 61"/>
              <p:cNvSpPr/>
              <p:nvPr/>
            </p:nvSpPr>
            <p:spPr>
              <a:xfrm>
                <a:off x="6273687"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sp>
            <p:nvSpPr>
              <p:cNvPr id="63" name="矩形 62"/>
              <p:cNvSpPr/>
              <p:nvPr/>
            </p:nvSpPr>
            <p:spPr>
              <a:xfrm>
                <a:off x="6622225"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0.4</a:t>
                </a:r>
                <a:endParaRPr lang="zh-CN" altLang="en-US" sz="1000" dirty="0">
                  <a:solidFill>
                    <a:schemeClr val="tx1"/>
                  </a:solidFill>
                </a:endParaRPr>
              </a:p>
            </p:txBody>
          </p:sp>
          <p:sp>
            <p:nvSpPr>
              <p:cNvPr id="64" name="矩形 63"/>
              <p:cNvSpPr/>
              <p:nvPr/>
            </p:nvSpPr>
            <p:spPr>
              <a:xfrm>
                <a:off x="6970763"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0.1</a:t>
                </a:r>
                <a:endParaRPr lang="zh-CN" altLang="en-US" sz="1000" dirty="0">
                  <a:solidFill>
                    <a:schemeClr val="tx1"/>
                  </a:solidFill>
                </a:endParaRPr>
              </a:p>
            </p:txBody>
          </p:sp>
          <p:sp>
            <p:nvSpPr>
              <p:cNvPr id="65" name="矩形 64"/>
              <p:cNvSpPr/>
              <p:nvPr/>
            </p:nvSpPr>
            <p:spPr>
              <a:xfrm>
                <a:off x="7319301" y="323936"/>
                <a:ext cx="348538" cy="3034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endParaRPr lang="zh-CN" altLang="en-US" sz="1000" dirty="0">
                  <a:solidFill>
                    <a:schemeClr val="tx1"/>
                  </a:solidFill>
                </a:endParaRPr>
              </a:p>
            </p:txBody>
          </p:sp>
        </p:grpSp>
        <mc:AlternateContent xmlns:mc="http://schemas.openxmlformats.org/markup-compatibility/2006" xmlns:a14="http://schemas.microsoft.com/office/drawing/2010/main">
          <mc:Choice Requires="a14">
            <p:sp>
              <p:nvSpPr>
                <p:cNvPr id="94" name="文本框 93"/>
                <p:cNvSpPr txBox="1"/>
                <p:nvPr/>
              </p:nvSpPr>
              <p:spPr>
                <a:xfrm>
                  <a:off x="8024355" y="-64988"/>
                  <a:ext cx="3109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=−0.1+0.3∗(4−</m:t>
                        </m:r>
                        <m:r>
                          <a:rPr lang="en-US" altLang="zh-CN" b="0" i="1" smtClean="0">
                            <a:latin typeface="Cambria Math" panose="02040503050406030204" pitchFamily="18" charset="0"/>
                          </a:rPr>
                          <m:t>𝑑𝑖𝑠𝑡</m:t>
                        </m:r>
                        <m:r>
                          <a:rPr lang="en-US" altLang="zh-CN" b="0" i="1" smtClean="0">
                            <a:latin typeface="Cambria Math" panose="02040503050406030204" pitchFamily="18" charset="0"/>
                          </a:rPr>
                          <m:t>)</m:t>
                        </m:r>
                      </m:oMath>
                    </m:oMathPara>
                  </a14:m>
                  <a:endParaRPr lang="zh-CN" altLang="en-US" dirty="0"/>
                </a:p>
              </p:txBody>
            </p:sp>
          </mc:Choice>
          <mc:Fallback xmlns="">
            <p:sp>
              <p:nvSpPr>
                <p:cNvPr id="94" name="文本框 93"/>
                <p:cNvSpPr txBox="1">
                  <a:spLocks noRot="1" noChangeAspect="1" noMove="1" noResize="1" noEditPoints="1" noAdjustHandles="1" noChangeArrowheads="1" noChangeShapeType="1" noTextEdit="1"/>
                </p:cNvSpPr>
                <p:nvPr/>
              </p:nvSpPr>
              <p:spPr>
                <a:xfrm>
                  <a:off x="8024355" y="-64988"/>
                  <a:ext cx="3109954" cy="276999"/>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Feature Matching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US" altLang="zh-CN" dirty="0"/>
                  <a:t>Many early attempts in inverse RL is deprecated[7,8,9]</a:t>
                </a:r>
              </a:p>
              <a:p>
                <a:pPr lvl="1"/>
                <a:r>
                  <a:rPr lang="en-US" altLang="zh-CN" dirty="0"/>
                  <a:t>E.g., maximum margin[8] and parameterized policy class[9]</a:t>
                </a:r>
              </a:p>
              <a:p>
                <a:pPr lvl="1"/>
                <a:r>
                  <a:rPr lang="en-US" altLang="zh-CN" dirty="0"/>
                  <a:t>Often assumes absolute optimality for expert and use optimization-based derivation</a:t>
                </a:r>
              </a:p>
              <a:p>
                <a:pPr>
                  <a:lnSpc>
                    <a:spcPct val="150000"/>
                  </a:lnSpc>
                </a:pPr>
                <a:r>
                  <a:rPr lang="en-US" altLang="zh-CN" dirty="0"/>
                  <a:t>Feature matching[10] assumes the form of the reward function being</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zh-CN" altLang="en-US" dirty="0"/>
              </a:p>
              <a:p>
                <a:pPr lvl="1"/>
                <a14:m>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𝜙</m:t>
                            </m:r>
                          </m:e>
                          <m:sub>
                            <m:r>
                              <a:rPr lang="en-US" altLang="zh-CN" b="0" i="1" smtClean="0">
                                <a:latin typeface="Cambria Math" panose="02040503050406030204" pitchFamily="18" charset="0"/>
                              </a:rPr>
                              <m:t>𝑚</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𝑚</m:t>
                        </m:r>
                      </m:sup>
                    </m:sSup>
                  </m:oMath>
                </a14:m>
                <a:r>
                  <a:rPr lang="en-US" altLang="zh-CN" dirty="0"/>
                  <a:t> is manually crafted</a:t>
                </a:r>
              </a:p>
              <a:p>
                <a:pPr lvl="1"/>
                <a:r>
                  <a:rPr lang="en-US" altLang="zh-CN" dirty="0"/>
                  <a:t>The total reward of a trajectory is the sum of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from all </a:t>
                </a:r>
                <a14:m>
                  <m:oMath xmlns:m="http://schemas.openxmlformats.org/officeDocument/2006/math">
                    <m:r>
                      <a:rPr lang="en-US" altLang="zh-CN" b="0" i="1" smtClean="0">
                        <a:latin typeface="Cambria Math" panose="02040503050406030204" pitchFamily="18" charset="0"/>
                      </a:rPr>
                      <m:t>𝑛</m:t>
                    </m:r>
                  </m:oMath>
                </a14:m>
                <a:r>
                  <a:rPr lang="en-US" altLang="zh-CN" dirty="0"/>
                  <a:t> states </a:t>
                </a:r>
                <a14:m>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r>
                      <m:rPr>
                        <m:lit/>
                      </m:rPr>
                      <a:rPr lang="en-US" altLang="zh-CN" b="0" i="1" smtClean="0">
                        <a:latin typeface="Cambria Math" panose="02040503050406030204" pitchFamily="18" charset="0"/>
                      </a:rPr>
                      <m:t>}</m:t>
                    </m:r>
                  </m:oMath>
                </a14:m>
                <a:endParaRPr lang="en-US" altLang="zh-CN" dirty="0"/>
              </a:p>
              <a:p>
                <a:pPr lvl="1"/>
                <a:r>
                  <a:rPr lang="en-US" altLang="zh-CN" dirty="0"/>
                  <a:t>Note action is not directly related to reward</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Such Reward Function</a:t>
            </a:r>
            <a:endParaRPr lang="zh-CN" altLang="en-US" dirty="0"/>
          </a:p>
        </p:txBody>
      </p:sp>
      <p:sp>
        <p:nvSpPr>
          <p:cNvPr id="3" name="内容占位符 2"/>
          <p:cNvSpPr>
            <a:spLocks noGrp="1"/>
          </p:cNvSpPr>
          <p:nvPr>
            <p:ph sz="half" idx="1"/>
          </p:nvPr>
        </p:nvSpPr>
        <p:spPr/>
        <p:txBody>
          <a:bodyPr/>
          <a:lstStyle/>
          <a:p>
            <a:r>
              <a:rPr lang="en-US" altLang="zh-CN" dirty="0"/>
              <a:t>Example: Goal-based tasks (navigation)[11]</a:t>
            </a:r>
          </a:p>
          <a:p>
            <a:endParaRPr lang="en-US" altLang="zh-CN" dirty="0"/>
          </a:p>
          <a:p>
            <a:endParaRPr lang="en-US" altLang="zh-CN" dirty="0"/>
          </a:p>
          <a:p>
            <a:endParaRPr lang="en-US" altLang="zh-CN" dirty="0"/>
          </a:p>
          <a:p>
            <a:endParaRPr lang="en-US" altLang="zh-CN" dirty="0"/>
          </a:p>
        </p:txBody>
      </p:sp>
      <p:sp>
        <p:nvSpPr>
          <p:cNvPr id="6" name="内容占位符 5"/>
          <p:cNvSpPr>
            <a:spLocks noGrp="1"/>
          </p:cNvSpPr>
          <p:nvPr>
            <p:ph sz="half" idx="2"/>
          </p:nvPr>
        </p:nvSpPr>
        <p:spPr/>
        <p:txBody>
          <a:bodyPr/>
          <a:lstStyle/>
          <a:p>
            <a:r>
              <a:rPr lang="en-US" altLang="zh-CN" dirty="0"/>
              <a:t>Counter Example: Multi-armed bandit</a:t>
            </a:r>
            <a:endParaRPr lang="zh-CN" altLang="en-US" dirty="0"/>
          </a:p>
          <a:p>
            <a:endParaRPr lang="zh-CN" altLang="en-US" dirty="0"/>
          </a:p>
        </p:txBody>
      </p:sp>
      <p:pic>
        <p:nvPicPr>
          <p:cNvPr id="5" name="图片 4"/>
          <p:cNvPicPr>
            <a:picLocks noChangeAspect="1"/>
          </p:cNvPicPr>
          <p:nvPr/>
        </p:nvPicPr>
        <p:blipFill>
          <a:blip r:embed="rId2"/>
          <a:stretch>
            <a:fillRect/>
          </a:stretch>
        </p:blipFill>
        <p:spPr>
          <a:xfrm>
            <a:off x="939989" y="3429000"/>
            <a:ext cx="4694239" cy="1562357"/>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237" y="2866441"/>
            <a:ext cx="4105657" cy="28739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618067" y="5555735"/>
                <a:ext cx="5477933"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𝑠</m:t>
                    </m:r>
                  </m:oMath>
                </a14:m>
                <a:r>
                  <a:rPr lang="en-US" altLang="zh-CN" b="0" dirty="0"/>
                  <a:t> is current location,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t> </a:t>
                </a:r>
                <a:r>
                  <a:rPr lang="en-US" altLang="zh-CN" dirty="0"/>
                  <a:t>is speed limit, #lanes, etc.</a:t>
                </a:r>
                <a:r>
                  <a:rPr lang="zh-CN" altLang="en-US" dirty="0"/>
                  <a:t> </a:t>
                </a:r>
              </a:p>
            </p:txBody>
          </p:sp>
        </mc:Choice>
        <mc:Fallback xmlns="">
          <p:sp>
            <p:nvSpPr>
              <p:cNvPr id="7" name="文本框 6"/>
              <p:cNvSpPr txBox="1">
                <a:spLocks noRot="1" noChangeAspect="1" noMove="1" noResize="1" noEditPoints="1" noAdjustHandles="1" noChangeArrowheads="1" noChangeShapeType="1" noTextEdit="1"/>
              </p:cNvSpPr>
              <p:nvPr/>
            </p:nvSpPr>
            <p:spPr>
              <a:xfrm>
                <a:off x="618067" y="5555735"/>
                <a:ext cx="5477933" cy="369332"/>
              </a:xfrm>
              <a:prstGeom prst="rect">
                <a:avLst/>
              </a:prstGeom>
              <a:blipFill rotWithShape="1">
                <a:blip r:embed="rId4"/>
                <a:stretch>
                  <a:fillRect l="-4" t="-32" b="140"/>
                </a:stretch>
              </a:blipFill>
            </p:spPr>
            <p:txBody>
              <a:bodyPr/>
              <a:lstStyle/>
              <a:p>
                <a:r>
                  <a:rPr lang="zh-CN" altLang="en-US">
                    <a:noFill/>
                  </a:rPr>
                  <a:t> </a:t>
                </a:r>
              </a:p>
            </p:txBody>
          </p:sp>
        </mc:Fallback>
      </mc:AlternateContent>
      <p:sp>
        <p:nvSpPr>
          <p:cNvPr id="11" name="文本框 10"/>
          <p:cNvSpPr txBox="1"/>
          <p:nvPr/>
        </p:nvSpPr>
        <p:spPr>
          <a:xfrm>
            <a:off x="6820237" y="5925067"/>
            <a:ext cx="4142481" cy="369332"/>
          </a:xfrm>
          <a:prstGeom prst="rect">
            <a:avLst/>
          </a:prstGeom>
          <a:noFill/>
        </p:spPr>
        <p:txBody>
          <a:bodyPr wrap="none" rtlCol="0">
            <a:spAutoFit/>
          </a:bodyPr>
          <a:lstStyle/>
          <a:p>
            <a:r>
              <a:rPr lang="en-US" altLang="zh-CN" dirty="0"/>
              <a:t>only action (which lever to pull) matters </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Maximum Entropy 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The foundation of “modern” inverse reinforcement learning[11]</a:t>
                </a:r>
              </a:p>
              <a:p>
                <a:pPr lvl="1"/>
                <a:r>
                  <a:rPr lang="en-US" altLang="zh-CN" dirty="0"/>
                  <a:t>Find an inductive bias that allows for suboptimal behavior</a:t>
                </a:r>
              </a:p>
              <a:p>
                <a:r>
                  <a:rPr lang="en-US" altLang="zh-CN" dirty="0"/>
                  <a:t>Denote </a:t>
                </a:r>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nary>
                  </m:oMath>
                </a14:m>
                <a:r>
                  <a:rPr lang="en-US" altLang="zh-CN" b="0" i="1" dirty="0">
                    <a:latin typeface="Cambria Math" panose="02040503050406030204" pitchFamily="18" charset="0"/>
                  </a:rPr>
                  <a:t> </a:t>
                </a:r>
                <a:r>
                  <a:rPr lang="en-US" altLang="zh-CN" dirty="0"/>
                  <a:t>to be the </a:t>
                </a:r>
                <a:r>
                  <a:rPr lang="en-US" altLang="zh-CN" b="1" dirty="0"/>
                  <a:t>return (cumulated reward)</a:t>
                </a:r>
                <a:r>
                  <a:rPr lang="en-US" altLang="zh-CN" dirty="0"/>
                  <a:t> of a trajectory</a:t>
                </a:r>
              </a:p>
              <a:p>
                <a:pPr lvl="1"/>
                <a14:m>
                  <m:oMath xmlns:m="http://schemas.openxmlformats.org/officeDocument/2006/math">
                    <m:r>
                      <a:rPr lang="en-US" altLang="zh-CN" b="0" i="1" smtClean="0">
                        <a:latin typeface="Cambria Math" panose="02040503050406030204" pitchFamily="18" charset="0"/>
                      </a:rPr>
                      <m:t>𝜏</m:t>
                    </m:r>
                  </m:oMath>
                </a14:m>
                <a:r>
                  <a:rPr lang="en-US" altLang="zh-CN" dirty="0"/>
                  <a:t> is trajectory, sequences of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e>
                    </m:d>
                  </m:oMath>
                </a14:m>
                <a:r>
                  <a:rPr lang="en-US" altLang="zh-CN" dirty="0"/>
                  <a:t>-pair</a:t>
                </a:r>
              </a:p>
              <a:p>
                <a:pPr lvl="1"/>
                <a:r>
                  <a:rPr lang="en-US" altLang="zh-CN" b="0" dirty="0"/>
                  <a:t>Under feature matching assumption, </a:t>
                </a:r>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oMath>
                </a14:m>
                <a:endParaRPr lang="en-US" altLang="zh-CN" b="0" dirty="0"/>
              </a:p>
              <a:p>
                <a:pPr lvl="1"/>
                <a:endParaRPr lang="en-US" altLang="zh-CN" b="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44" b="7"/>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Maximum Entropy 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We assume </a:t>
                </a:r>
                <a14:m>
                  <m:oMath xmlns:m="http://schemas.openxmlformats.org/officeDocument/2006/math">
                    <m:r>
                      <m:rPr>
                        <m:sty m:val="p"/>
                      </m:rPr>
                      <a:rPr lang="en-US" altLang="zh-CN" b="0" i="0" smtClean="0">
                        <a:latin typeface="Cambria Math" panose="02040503050406030204" pitchFamily="18" charset="0"/>
                      </a:rPr>
                      <m:t>exp</m:t>
                    </m:r>
                    <m:r>
                      <a:rPr lang="en-US" altLang="zh-CN" b="0" i="0" smtClean="0">
                        <a:latin typeface="Cambria Math" panose="02040503050406030204" pitchFamily="18" charset="0"/>
                      </a:rPr>
                      <m:t>(</m:t>
                    </m:r>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oMath>
                </a14:m>
                <a:r>
                  <a:rPr lang="en-US" altLang="zh-CN" b="0" dirty="0"/>
                  <a:t>, which means that the probability of a trajectory is </a:t>
                </a:r>
                <a:r>
                  <a:rPr lang="en-US" altLang="zh-CN" dirty="0"/>
                  <a:t>exponentially</a:t>
                </a:r>
                <a:r>
                  <a:rPr lang="en-US" altLang="zh-CN" b="0" dirty="0"/>
                  <a:t> decaying with decreasing reward</a:t>
                </a:r>
              </a:p>
              <a:p>
                <a:pPr lvl="1"/>
                <a:r>
                  <a:rPr lang="en-US" altLang="zh-CN" b="0" dirty="0"/>
                  <a:t>Assume all transitions are deterministic (if not, attach a transition factor)</a:t>
                </a:r>
                <a:endParaRPr lang="en-US" altLang="zh-CN" b="0"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b="0"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⁡(4</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b="0"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b="0" dirty="0"/>
              </a:p>
              <a:p>
                <a:pPr lvl="1"/>
                <a:endParaRPr lang="en-US" altLang="zh-CN" b="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44" b="7"/>
                </a:stretch>
              </a:blipFill>
            </p:spPr>
            <p:txBody>
              <a:bodyPr/>
              <a:lstStyle/>
              <a:p>
                <a:r>
                  <a:rPr lang="zh-CN" altLang="en-US">
                    <a:noFill/>
                  </a:rPr>
                  <a:t> </a:t>
                </a:r>
              </a:p>
            </p:txBody>
          </p:sp>
        </mc:Fallback>
      </mc:AlternateContent>
      <p:cxnSp>
        <p:nvCxnSpPr>
          <p:cNvPr id="12" name="直接箭头连接符 11"/>
          <p:cNvCxnSpPr>
            <a:stCxn id="5" idx="3"/>
            <a:endCxn id="6" idx="1"/>
          </p:cNvCxnSpPr>
          <p:nvPr/>
        </p:nvCxnSpPr>
        <p:spPr>
          <a:xfrm flipV="1">
            <a:off x="3251436" y="5381111"/>
            <a:ext cx="1253066" cy="44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9" idx="1"/>
          </p:cNvCxnSpPr>
          <p:nvPr/>
        </p:nvCxnSpPr>
        <p:spPr>
          <a:xfrm>
            <a:off x="5740636" y="5381111"/>
            <a:ext cx="1447799" cy="885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3"/>
            <a:endCxn id="8" idx="1"/>
          </p:cNvCxnSpPr>
          <p:nvPr/>
        </p:nvCxnSpPr>
        <p:spPr>
          <a:xfrm>
            <a:off x="5740636" y="5381111"/>
            <a:ext cx="1447799" cy="7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015302" y="5133461"/>
            <a:ext cx="6409267" cy="1380330"/>
            <a:chOff x="2260600" y="5179220"/>
            <a:chExt cx="6409267" cy="1380330"/>
          </a:xfrm>
        </p:grpSpPr>
        <p:sp>
          <p:nvSpPr>
            <p:cNvPr id="5" name="矩形 4"/>
            <p:cNvSpPr/>
            <p:nvPr/>
          </p:nvSpPr>
          <p:spPr>
            <a:xfrm>
              <a:off x="2260600" y="5625307"/>
              <a:ext cx="1236134" cy="495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1</a:t>
              </a:r>
              <a:endParaRPr lang="zh-CN" altLang="en-US" dirty="0"/>
            </a:p>
          </p:txBody>
        </p:sp>
        <p:sp>
          <p:nvSpPr>
            <p:cNvPr id="6" name="矩形 5"/>
            <p:cNvSpPr/>
            <p:nvPr/>
          </p:nvSpPr>
          <p:spPr>
            <a:xfrm>
              <a:off x="4749800" y="5179220"/>
              <a:ext cx="1236134" cy="495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2</a:t>
              </a:r>
              <a:endParaRPr lang="zh-CN" altLang="en-US" dirty="0"/>
            </a:p>
          </p:txBody>
        </p:sp>
        <p:sp>
          <p:nvSpPr>
            <p:cNvPr id="7" name="矩形 6"/>
            <p:cNvSpPr/>
            <p:nvPr/>
          </p:nvSpPr>
          <p:spPr>
            <a:xfrm>
              <a:off x="4749800" y="6064250"/>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3</a:t>
              </a:r>
              <a:endParaRPr lang="zh-CN" altLang="en-US" dirty="0"/>
            </a:p>
          </p:txBody>
        </p:sp>
        <p:sp>
          <p:nvSpPr>
            <p:cNvPr id="8" name="矩形 7"/>
            <p:cNvSpPr/>
            <p:nvPr/>
          </p:nvSpPr>
          <p:spPr>
            <a:xfrm>
              <a:off x="7433733" y="5186363"/>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4</a:t>
              </a:r>
              <a:endParaRPr lang="zh-CN" altLang="en-US" dirty="0"/>
            </a:p>
          </p:txBody>
        </p:sp>
        <p:sp>
          <p:nvSpPr>
            <p:cNvPr id="9" name="矩形 8"/>
            <p:cNvSpPr/>
            <p:nvPr/>
          </p:nvSpPr>
          <p:spPr>
            <a:xfrm>
              <a:off x="7433733" y="6064250"/>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5</a:t>
              </a:r>
              <a:endParaRPr lang="zh-CN" altLang="en-US" dirty="0"/>
            </a:p>
          </p:txBody>
        </p:sp>
        <p:cxnSp>
          <p:nvCxnSpPr>
            <p:cNvPr id="11" name="直接箭头连接符 10"/>
            <p:cNvCxnSpPr>
              <a:stCxn id="5" idx="3"/>
              <a:endCxn id="7" idx="1"/>
            </p:cNvCxnSpPr>
            <p:nvPr/>
          </p:nvCxnSpPr>
          <p:spPr>
            <a:xfrm>
              <a:off x="3496734" y="5872957"/>
              <a:ext cx="1253066" cy="43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文本框 12"/>
              <p:cNvSpPr txBox="1"/>
              <p:nvPr/>
            </p:nvSpPr>
            <p:spPr>
              <a:xfrm>
                <a:off x="10382108" y="5065993"/>
                <a:ext cx="1695592"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1, 2</m:t>
                          </m:r>
                        </m:e>
                      </m:d>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0, 1</m:t>
                          </m:r>
                        </m:e>
                      </m:d>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0, 2</m:t>
                          </m:r>
                        </m:e>
                      </m:d>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3, 0</m:t>
                          </m:r>
                        </m:e>
                      </m:d>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𝜙</m:t>
                      </m:r>
                      <m:r>
                        <a:rPr lang="en-US" altLang="zh-CN" b="0" i="1" smtClean="0">
                          <a:latin typeface="Cambria Math" panose="02040503050406030204" pitchFamily="18" charset="0"/>
                        </a:rPr>
                        <m:t>(5)=</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2, 1</m:t>
                          </m:r>
                        </m:e>
                      </m:d>
                    </m:oMath>
                  </m:oMathPara>
                </a14:m>
                <a:endParaRPr lang="en-US" altLang="zh-CN" b="0" dirty="0"/>
              </a:p>
              <a:p>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0382108" y="5065993"/>
                <a:ext cx="1695592" cy="1754326"/>
              </a:xfrm>
              <a:prstGeom prst="rect">
                <a:avLst/>
              </a:prstGeom>
              <a:blipFill rotWithShape="1">
                <a:blip r:embed="rId4"/>
                <a:stretch>
                  <a:fillRect l="-29" t="-34"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954552" y="4257106"/>
                <a:ext cx="6096000" cy="794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954552" y="4257106"/>
                <a:ext cx="6096000" cy="794320"/>
              </a:xfrm>
              <a:prstGeom prst="rect">
                <a:avLst/>
              </a:prstGeom>
              <a:blipFill rotWithShape="1">
                <a:blip r:embed="rId5"/>
                <a:stretch>
                  <a:fillRect l="-9" t="-8" r="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582980" y="5290923"/>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582980" y="5290923"/>
                <a:ext cx="292772" cy="276999"/>
              </a:xfrm>
              <a:prstGeom prst="rect">
                <a:avLst/>
              </a:prstGeom>
              <a:blipFill rotWithShape="1">
                <a:blip r:embed="rId6"/>
                <a:stretch>
                  <a:fillRect l="-106" t="-37" r="-23957" b="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593663" y="6060203"/>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593663" y="6060203"/>
                <a:ext cx="298094" cy="276999"/>
              </a:xfrm>
              <a:prstGeom prst="rect">
                <a:avLst/>
              </a:prstGeom>
              <a:blipFill rotWithShape="1">
                <a:blip r:embed="rId7"/>
                <a:stretch>
                  <a:fillRect l="-66" t="-144" r="-22633" b="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327760" y="5065993"/>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327760" y="5065993"/>
                <a:ext cx="298094" cy="276999"/>
              </a:xfrm>
              <a:prstGeom prst="rect">
                <a:avLst/>
              </a:prstGeom>
              <a:blipFill rotWithShape="1">
                <a:blip r:embed="rId8"/>
                <a:stretch>
                  <a:fillRect l="-208" t="-216" r="-22492"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327760" y="5989142"/>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327760" y="5989142"/>
                <a:ext cx="298094" cy="276999"/>
              </a:xfrm>
              <a:prstGeom prst="rect">
                <a:avLst/>
              </a:prstGeom>
              <a:blipFill rotWithShape="1">
                <a:blip r:embed="rId9"/>
                <a:stretch>
                  <a:fillRect l="-208" t="-165" r="-22492" b="215"/>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solidFill>
                  <a:schemeClr val="bg1">
                    <a:lumMod val="75000"/>
                  </a:schemeClr>
                </a:solidFill>
              </a:rPr>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Maximum Entropy 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r>
                  <a:rPr lang="en-US" altLang="zh-CN" dirty="0"/>
                  <a:t>Now given a dataset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𝑘</m:t>
                        </m:r>
                      </m:sub>
                    </m:sSub>
                    <m:r>
                      <m:rPr>
                        <m:lit/>
                      </m:rPr>
                      <a:rPr lang="en-US" altLang="zh-CN" b="0" i="1" smtClean="0">
                        <a:latin typeface="Cambria Math" panose="02040503050406030204" pitchFamily="18" charset="0"/>
                      </a:rPr>
                      <m:t>}</m:t>
                    </m:r>
                  </m:oMath>
                </a14:m>
                <a:r>
                  <a:rPr lang="en-US" altLang="zh-CN" dirty="0"/>
                  <a:t>, we want to maximize the log likelihood by changing </a:t>
                </a:r>
                <a14:m>
                  <m:oMath xmlns:m="http://schemas.openxmlformats.org/officeDocument/2006/math">
                    <m:r>
                      <a:rPr lang="en-US" altLang="zh-CN" i="1" dirty="0" smtClean="0">
                        <a:latin typeface="Cambria Math" panose="02040503050406030204" pitchFamily="18" charset="0"/>
                      </a:rPr>
                      <m:t>𝑤</m:t>
                    </m:r>
                  </m:oMath>
                </a14:m>
                <a:r>
                  <a:rPr lang="en-US" altLang="zh-CN" dirty="0"/>
                  <a:t> </a:t>
                </a:r>
                <a:endParaRPr lang="en-US" altLang="zh-CN" b="0" dirty="0">
                  <a:latin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b="0"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⁡(4</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b="0" dirty="0"/>
              </a:p>
              <a:p>
                <a:pPr lvl="1"/>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⁡(3</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b="0" dirty="0"/>
              </a:p>
              <a:p>
                <a:pPr lvl="1"/>
                <a:r>
                  <a:rPr lang="en-US" altLang="zh-CN" dirty="0"/>
                  <a:t>Our objective is </a:t>
                </a: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𝑤</m:t>
                            </m:r>
                          </m:lim>
                        </m:limLow>
                      </m:fName>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e>
                            </m:func>
                          </m:e>
                        </m:nary>
                        <m:r>
                          <a:rPr lang="en-US" altLang="zh-CN" b="0" i="1" smtClean="0">
                            <a:latin typeface="Cambria Math" panose="02040503050406030204" pitchFamily="18" charset="0"/>
                          </a:rPr>
                          <m:t>=0.1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e>
                                    </m:d>
                                  </m:e>
                                </m:func>
                              </m:num>
                              <m:den>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𝑤</m:t>
                                    </m:r>
                                  </m:e>
                                </m:d>
                              </m:den>
                            </m:f>
                          </m:e>
                        </m:func>
                        <m:r>
                          <a:rPr lang="en-US" altLang="zh-CN" b="0" i="1" smtClean="0">
                            <a:latin typeface="Cambria Math" panose="02040503050406030204" pitchFamily="18" charset="0"/>
                          </a:rPr>
                          <m:t>+0.5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e>
                                    </m:d>
                                  </m:e>
                                </m:func>
                              </m:num>
                              <m:den>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𝑤</m:t>
                                    </m:r>
                                  </m:e>
                                </m:d>
                              </m:den>
                            </m:f>
                          </m:e>
                        </m:func>
                        <m:r>
                          <a:rPr lang="en-US" altLang="zh-CN" b="0" i="1" smtClean="0">
                            <a:latin typeface="Cambria Math" panose="02040503050406030204" pitchFamily="18" charset="0"/>
                          </a:rPr>
                          <m:t>+0.4∗</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3</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+4</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2</m:t>
                                            </m:r>
                                          </m:sub>
                                        </m:sSub>
                                      </m:e>
                                    </m:d>
                                  </m:e>
                                </m:func>
                              </m:num>
                              <m:den>
                                <m:r>
                                  <a:rPr lang="en-US" altLang="zh-CN" i="1">
                                    <a:latin typeface="Cambria Math" panose="02040503050406030204" pitchFamily="18" charset="0"/>
                                  </a:rPr>
                                  <m:t>𝑍</m:t>
                                </m:r>
                                <m:d>
                                  <m:dPr>
                                    <m:ctrlPr>
                                      <a:rPr lang="en-US" altLang="zh-CN" i="1">
                                        <a:latin typeface="Cambria Math" panose="02040503050406030204" pitchFamily="18" charset="0"/>
                                      </a:rPr>
                                    </m:ctrlPr>
                                  </m:dPr>
                                  <m:e>
                                    <m:r>
                                      <a:rPr lang="en-US" altLang="zh-CN" i="1">
                                        <a:latin typeface="Cambria Math" panose="02040503050406030204" pitchFamily="18" charset="0"/>
                                      </a:rPr>
                                      <m:t>𝑤</m:t>
                                    </m:r>
                                  </m:e>
                                </m:d>
                                <m:r>
                                  <m:rPr>
                                    <m:nor/>
                                  </m:rPr>
                                  <a:rPr lang="en-US" altLang="zh-CN" dirty="0">
                                    <a:latin typeface="Cambria Math" panose="02040503050406030204" pitchFamily="18" charset="0"/>
                                  </a:rPr>
                                  <m:t> </m:t>
                                </m:r>
                              </m:den>
                            </m:f>
                          </m:e>
                        </m:func>
                      </m:e>
                    </m:func>
                  </m:oMath>
                </a14:m>
                <a:endParaRPr lang="en-US" altLang="zh-CN" b="0" dirty="0"/>
              </a:p>
              <a:p>
                <a:pPr lvl="1"/>
                <a:endParaRPr lang="en-US" altLang="zh-CN" b="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584" b="7"/>
                </a:stretch>
              </a:blipFill>
            </p:spPr>
            <p:txBody>
              <a:bodyPr/>
              <a:lstStyle/>
              <a:p>
                <a:r>
                  <a:rPr lang="zh-CN" altLang="en-US">
                    <a:noFill/>
                  </a:rPr>
                  <a:t> </a:t>
                </a:r>
              </a:p>
            </p:txBody>
          </p:sp>
        </mc:Fallback>
      </mc:AlternateContent>
      <p:cxnSp>
        <p:nvCxnSpPr>
          <p:cNvPr id="12" name="直接箭头连接符 11"/>
          <p:cNvCxnSpPr>
            <a:stCxn id="5" idx="3"/>
            <a:endCxn id="6" idx="1"/>
          </p:cNvCxnSpPr>
          <p:nvPr/>
        </p:nvCxnSpPr>
        <p:spPr>
          <a:xfrm flipV="1">
            <a:off x="3251436" y="5381111"/>
            <a:ext cx="1253066" cy="446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9" idx="1"/>
          </p:cNvCxnSpPr>
          <p:nvPr/>
        </p:nvCxnSpPr>
        <p:spPr>
          <a:xfrm>
            <a:off x="5740636" y="5381111"/>
            <a:ext cx="1447799" cy="885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3"/>
            <a:endCxn id="8" idx="1"/>
          </p:cNvCxnSpPr>
          <p:nvPr/>
        </p:nvCxnSpPr>
        <p:spPr>
          <a:xfrm>
            <a:off x="5740636" y="5381111"/>
            <a:ext cx="1447799" cy="7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015302" y="5133461"/>
            <a:ext cx="6409267" cy="1380330"/>
            <a:chOff x="2260600" y="5179220"/>
            <a:chExt cx="6409267" cy="1380330"/>
          </a:xfrm>
        </p:grpSpPr>
        <p:sp>
          <p:nvSpPr>
            <p:cNvPr id="5" name="矩形 4"/>
            <p:cNvSpPr/>
            <p:nvPr/>
          </p:nvSpPr>
          <p:spPr>
            <a:xfrm>
              <a:off x="2260600" y="5625307"/>
              <a:ext cx="1236134" cy="495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1</a:t>
              </a:r>
              <a:endParaRPr lang="zh-CN" altLang="en-US" dirty="0"/>
            </a:p>
          </p:txBody>
        </p:sp>
        <p:sp>
          <p:nvSpPr>
            <p:cNvPr id="6" name="矩形 5"/>
            <p:cNvSpPr/>
            <p:nvPr/>
          </p:nvSpPr>
          <p:spPr>
            <a:xfrm>
              <a:off x="4749800" y="5179220"/>
              <a:ext cx="1236134" cy="495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2</a:t>
              </a:r>
              <a:endParaRPr lang="zh-CN" altLang="en-US" dirty="0"/>
            </a:p>
          </p:txBody>
        </p:sp>
        <p:sp>
          <p:nvSpPr>
            <p:cNvPr id="7" name="矩形 6"/>
            <p:cNvSpPr/>
            <p:nvPr/>
          </p:nvSpPr>
          <p:spPr>
            <a:xfrm>
              <a:off x="4749800" y="6064250"/>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3</a:t>
              </a:r>
              <a:endParaRPr lang="zh-CN" altLang="en-US" dirty="0"/>
            </a:p>
          </p:txBody>
        </p:sp>
        <p:sp>
          <p:nvSpPr>
            <p:cNvPr id="8" name="矩形 7"/>
            <p:cNvSpPr/>
            <p:nvPr/>
          </p:nvSpPr>
          <p:spPr>
            <a:xfrm>
              <a:off x="7433733" y="5186363"/>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4</a:t>
              </a:r>
              <a:endParaRPr lang="zh-CN" altLang="en-US" dirty="0"/>
            </a:p>
          </p:txBody>
        </p:sp>
        <p:sp>
          <p:nvSpPr>
            <p:cNvPr id="9" name="矩形 8"/>
            <p:cNvSpPr/>
            <p:nvPr/>
          </p:nvSpPr>
          <p:spPr>
            <a:xfrm>
              <a:off x="7433733" y="6064250"/>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5</a:t>
              </a:r>
              <a:endParaRPr lang="zh-CN" altLang="en-US" dirty="0"/>
            </a:p>
          </p:txBody>
        </p:sp>
        <p:cxnSp>
          <p:nvCxnSpPr>
            <p:cNvPr id="11" name="直接箭头连接符 10"/>
            <p:cNvCxnSpPr>
              <a:stCxn id="5" idx="3"/>
              <a:endCxn id="7" idx="1"/>
            </p:cNvCxnSpPr>
            <p:nvPr/>
          </p:nvCxnSpPr>
          <p:spPr>
            <a:xfrm>
              <a:off x="3496734" y="5872957"/>
              <a:ext cx="1253066" cy="43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本框 15"/>
              <p:cNvSpPr txBox="1"/>
              <p:nvPr/>
            </p:nvSpPr>
            <p:spPr>
              <a:xfrm>
                <a:off x="3582980" y="5290923"/>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582980" y="5290923"/>
                <a:ext cx="292772" cy="276999"/>
              </a:xfrm>
              <a:prstGeom prst="rect">
                <a:avLst/>
              </a:prstGeom>
              <a:blipFill rotWithShape="1">
                <a:blip r:embed="rId4"/>
                <a:stretch>
                  <a:fillRect l="-106" t="-37" r="-23957" b="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593663" y="6060203"/>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593663" y="6060203"/>
                <a:ext cx="298094" cy="276999"/>
              </a:xfrm>
              <a:prstGeom prst="rect">
                <a:avLst/>
              </a:prstGeom>
              <a:blipFill rotWithShape="1">
                <a:blip r:embed="rId5"/>
                <a:stretch>
                  <a:fillRect l="-66" t="-144" r="-22633" b="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327760" y="5065993"/>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327760" y="5065993"/>
                <a:ext cx="298094" cy="276999"/>
              </a:xfrm>
              <a:prstGeom prst="rect">
                <a:avLst/>
              </a:prstGeom>
              <a:blipFill rotWithShape="1">
                <a:blip r:embed="rId6"/>
                <a:stretch>
                  <a:fillRect l="-208" t="-216" r="-22492"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327760" y="5989142"/>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327760" y="5989142"/>
                <a:ext cx="298094" cy="276999"/>
              </a:xfrm>
              <a:prstGeom prst="rect">
                <a:avLst/>
              </a:prstGeom>
              <a:blipFill rotWithShape="1">
                <a:blip r:embed="rId7"/>
                <a:stretch>
                  <a:fillRect l="-208" t="-165" r="-22492" b="215"/>
                </a:stretch>
              </a:blipFill>
            </p:spPr>
            <p:txBody>
              <a:bodyPr/>
              <a:lstStyle/>
              <a:p>
                <a:r>
                  <a:rPr lang="zh-CN" altLang="en-US">
                    <a:noFill/>
                  </a:rPr>
                  <a:t> </a:t>
                </a:r>
              </a:p>
            </p:txBody>
          </p:sp>
        </mc:Fallback>
      </mc:AlternateContent>
      <p:grpSp>
        <p:nvGrpSpPr>
          <p:cNvPr id="41" name="组合 40"/>
          <p:cNvGrpSpPr/>
          <p:nvPr/>
        </p:nvGrpSpPr>
        <p:grpSpPr>
          <a:xfrm>
            <a:off x="2015302" y="4737935"/>
            <a:ext cx="8161395" cy="2158959"/>
            <a:chOff x="2015302" y="3759227"/>
            <a:chExt cx="8161395" cy="2158959"/>
          </a:xfrm>
        </p:grpSpPr>
        <p:grpSp>
          <p:nvGrpSpPr>
            <p:cNvPr id="42" name="组合 41"/>
            <p:cNvGrpSpPr/>
            <p:nvPr/>
          </p:nvGrpSpPr>
          <p:grpSpPr>
            <a:xfrm>
              <a:off x="2015302" y="4154753"/>
              <a:ext cx="8161395" cy="1763433"/>
              <a:chOff x="2260600" y="5179220"/>
              <a:chExt cx="8161395" cy="1763433"/>
            </a:xfrm>
          </p:grpSpPr>
          <p:sp>
            <p:nvSpPr>
              <p:cNvPr id="44" name="矩形 43"/>
              <p:cNvSpPr/>
              <p:nvPr/>
            </p:nvSpPr>
            <p:spPr>
              <a:xfrm>
                <a:off x="2260600" y="5625307"/>
                <a:ext cx="1236134" cy="495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1</a:t>
                </a:r>
                <a:endParaRPr lang="zh-CN" altLang="en-US" dirty="0"/>
              </a:p>
            </p:txBody>
          </p:sp>
          <p:sp>
            <p:nvSpPr>
              <p:cNvPr id="45" name="矩形 44"/>
              <p:cNvSpPr/>
              <p:nvPr/>
            </p:nvSpPr>
            <p:spPr>
              <a:xfrm>
                <a:off x="4749800" y="5179220"/>
                <a:ext cx="1236134" cy="495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2</a:t>
                </a:r>
                <a:endParaRPr lang="zh-CN" altLang="en-US" dirty="0"/>
              </a:p>
            </p:txBody>
          </p:sp>
          <p:sp>
            <p:nvSpPr>
              <p:cNvPr id="46" name="矩形 45"/>
              <p:cNvSpPr/>
              <p:nvPr/>
            </p:nvSpPr>
            <p:spPr>
              <a:xfrm>
                <a:off x="4749800" y="6064250"/>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3</a:t>
                </a:r>
                <a:endParaRPr lang="zh-CN" altLang="en-US" dirty="0"/>
              </a:p>
            </p:txBody>
          </p:sp>
          <p:sp>
            <p:nvSpPr>
              <p:cNvPr id="47" name="矩形 46"/>
              <p:cNvSpPr/>
              <p:nvPr/>
            </p:nvSpPr>
            <p:spPr>
              <a:xfrm>
                <a:off x="7433733" y="5186363"/>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4</a:t>
                </a:r>
                <a:endParaRPr lang="zh-CN" altLang="en-US" dirty="0"/>
              </a:p>
            </p:txBody>
          </p:sp>
          <p:sp>
            <p:nvSpPr>
              <p:cNvPr id="48" name="矩形 47"/>
              <p:cNvSpPr/>
              <p:nvPr/>
            </p:nvSpPr>
            <p:spPr>
              <a:xfrm>
                <a:off x="7433733" y="6064250"/>
                <a:ext cx="1236134" cy="4953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State 5</a:t>
                </a:r>
                <a:endParaRPr lang="zh-CN" altLang="en-US" dirty="0"/>
              </a:p>
            </p:txBody>
          </p:sp>
          <p:cxnSp>
            <p:nvCxnSpPr>
              <p:cNvPr id="49" name="直接箭头连接符 48"/>
              <p:cNvCxnSpPr>
                <a:stCxn id="44" idx="3"/>
                <a:endCxn id="46" idx="1"/>
              </p:cNvCxnSpPr>
              <p:nvPr/>
            </p:nvCxnSpPr>
            <p:spPr>
              <a:xfrm>
                <a:off x="3496734" y="5872957"/>
                <a:ext cx="1253066" cy="438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530135" y="6573321"/>
                <a:ext cx="1675459" cy="369332"/>
              </a:xfrm>
              <a:prstGeom prst="rect">
                <a:avLst/>
              </a:prstGeom>
              <a:noFill/>
            </p:spPr>
            <p:txBody>
              <a:bodyPr wrap="none" rtlCol="0">
                <a:spAutoFit/>
              </a:bodyPr>
              <a:lstStyle/>
              <a:p>
                <a:r>
                  <a:rPr lang="en-US" altLang="zh-CN" dirty="0"/>
                  <a:t>(10% trajectory)</a:t>
                </a:r>
                <a:endParaRPr lang="zh-CN" altLang="en-US" dirty="0"/>
              </a:p>
            </p:txBody>
          </p:sp>
          <p:sp>
            <p:nvSpPr>
              <p:cNvPr id="51" name="文本框 50"/>
              <p:cNvSpPr txBox="1"/>
              <p:nvPr/>
            </p:nvSpPr>
            <p:spPr>
              <a:xfrm>
                <a:off x="8746536" y="6127234"/>
                <a:ext cx="1675459" cy="369332"/>
              </a:xfrm>
              <a:prstGeom prst="rect">
                <a:avLst/>
              </a:prstGeom>
              <a:noFill/>
            </p:spPr>
            <p:txBody>
              <a:bodyPr wrap="none" rtlCol="0">
                <a:spAutoFit/>
              </a:bodyPr>
              <a:lstStyle/>
              <a:p>
                <a:r>
                  <a:rPr lang="en-US" altLang="zh-CN" dirty="0"/>
                  <a:t>(40% trajectory)</a:t>
                </a:r>
                <a:endParaRPr lang="zh-CN" altLang="en-US" dirty="0"/>
              </a:p>
            </p:txBody>
          </p:sp>
          <p:sp>
            <p:nvSpPr>
              <p:cNvPr id="52" name="文本框 51"/>
              <p:cNvSpPr txBox="1"/>
              <p:nvPr/>
            </p:nvSpPr>
            <p:spPr>
              <a:xfrm>
                <a:off x="8746536" y="5242204"/>
                <a:ext cx="1675459" cy="369332"/>
              </a:xfrm>
              <a:prstGeom prst="rect">
                <a:avLst/>
              </a:prstGeom>
              <a:noFill/>
            </p:spPr>
            <p:txBody>
              <a:bodyPr wrap="none" rtlCol="0">
                <a:spAutoFit/>
              </a:bodyPr>
              <a:lstStyle/>
              <a:p>
                <a:r>
                  <a:rPr lang="en-US" altLang="zh-CN" dirty="0"/>
                  <a:t>(50% trajectory)</a:t>
                </a:r>
                <a:endParaRPr lang="zh-CN" altLang="en-US" dirty="0"/>
              </a:p>
            </p:txBody>
          </p:sp>
        </p:grpSp>
        <p:sp>
          <p:nvSpPr>
            <p:cNvPr id="43" name="文本框 42"/>
            <p:cNvSpPr txBox="1"/>
            <p:nvPr/>
          </p:nvSpPr>
          <p:spPr>
            <a:xfrm>
              <a:off x="4284837" y="3759227"/>
              <a:ext cx="1675459" cy="369332"/>
            </a:xfrm>
            <a:prstGeom prst="rect">
              <a:avLst/>
            </a:prstGeom>
            <a:noFill/>
          </p:spPr>
          <p:txBody>
            <a:bodyPr wrap="none" rtlCol="0">
              <a:spAutoFit/>
            </a:bodyPr>
            <a:lstStyle/>
            <a:p>
              <a:r>
                <a:rPr lang="en-US" altLang="zh-CN" dirty="0"/>
                <a:t>(90% trajectory)</a:t>
              </a:r>
              <a:endParaRPr lang="zh-CN" altLang="en-US"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Maximum Entropy 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US" altLang="zh-CN" dirty="0"/>
                  <a:t>The method is called “maximum entropy” because it has no preference on trajectories apart from feature function </a:t>
                </a:r>
                <a14:m>
                  <m:oMath xmlns:m="http://schemas.openxmlformats.org/officeDocument/2006/math">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 or reward</a:t>
                </a:r>
              </a:p>
              <a:p>
                <a:pPr lvl="1"/>
                <a:r>
                  <a:rPr lang="en-US" altLang="zh-CN" dirty="0"/>
                  <a:t>The result is also the solution of the following optimization problem:</a:t>
                </a:r>
              </a:p>
              <a:p>
                <a:pPr marL="457200" lvl="1" indent="0">
                  <a:buNone/>
                </a:pPr>
                <a14:m>
                  <m:oMathPara xmlns:m="http://schemas.openxmlformats.org/officeDocument/2006/math">
                    <m:oMathParaPr>
                      <m:jc m:val="centerGroup"/>
                    </m:oMathParaPr>
                    <m:oMath xmlns:m="http://schemas.openxmlformats.org/officeDocument/2006/math">
                      <m:func>
                        <m:funcPr>
                          <m:ctrlPr>
                            <a:rPr lang="en-US" altLang="zh-CN" b="0" i="1" smtClean="0">
                              <a:solidFill>
                                <a:srgbClr val="FF0000"/>
                              </a:solidFill>
                              <a:latin typeface="Cambria Math" panose="02040503050406030204" pitchFamily="18" charset="0"/>
                            </a:rPr>
                          </m:ctrlPr>
                        </m:funcPr>
                        <m:fName>
                          <m:limLow>
                            <m:limLowPr>
                              <m:ctrlPr>
                                <a:rPr lang="en-US" altLang="zh-CN" b="0" i="1" smtClean="0">
                                  <a:solidFill>
                                    <a:srgbClr val="FF0000"/>
                                  </a:solidFill>
                                  <a:latin typeface="Cambria Math" panose="02040503050406030204" pitchFamily="18" charset="0"/>
                                </a:rPr>
                              </m:ctrlPr>
                            </m:limLowPr>
                            <m:e>
                              <m:r>
                                <m:rPr>
                                  <m:sty m:val="p"/>
                                </m:rPr>
                                <a:rPr lang="en-US" altLang="zh-CN" b="0" i="0" smtClean="0">
                                  <a:solidFill>
                                    <a:srgbClr val="FF0000"/>
                                  </a:solidFill>
                                  <a:latin typeface="Cambria Math" panose="02040503050406030204" pitchFamily="18" charset="0"/>
                                </a:rPr>
                                <m:t>max</m:t>
                              </m:r>
                            </m:e>
                            <m:lim>
                              <m:r>
                                <a:rPr lang="en-US" altLang="zh-CN" b="0" i="1" smtClean="0">
                                  <a:solidFill>
                                    <a:srgbClr val="FF0000"/>
                                  </a:solidFill>
                                  <a:latin typeface="Cambria Math" panose="02040503050406030204" pitchFamily="18" charset="0"/>
                                </a:rPr>
                                <m:t>𝑃</m:t>
                              </m:r>
                            </m:lim>
                          </m:limLow>
                        </m:fName>
                        <m:e>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𝑃</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𝜏</m:t>
                              </m:r>
                            </m:e>
                          </m:d>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r>
                                <a:rPr lang="en-US" altLang="zh-CN" b="0" i="1" smtClean="0">
                                  <a:solidFill>
                                    <a:srgbClr val="FF0000"/>
                                  </a:solidFill>
                                  <a:latin typeface="Cambria Math" panose="02040503050406030204" pitchFamily="18" charset="0"/>
                                </a:rPr>
                                <m:t>𝑃</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𝜏</m:t>
                                  </m:r>
                                </m:e>
                              </m:d>
                            </m:e>
                          </m:func>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 </m:t>
                          </m:r>
                        </m:e>
                      </m:func>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sub>
                          </m:sSub>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m:t>
                                  </m:r>
                                </m:sup>
                              </m:sSup>
                            </m:sub>
                            <m:sup/>
                            <m:e>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e>
                          </m:nary>
                        </m:e>
                      </m:nary>
                    </m:oMath>
                  </m:oMathPara>
                </a14:m>
                <a:endParaRPr lang="en-US" altLang="zh-CN" dirty="0"/>
              </a:p>
              <a:p>
                <a:endParaRPr lang="en-US" altLang="zh-CN" dirty="0"/>
              </a:p>
              <a:p>
                <a:r>
                  <a:rPr lang="en-US" altLang="zh-CN" dirty="0"/>
                  <a:t>But</a:t>
                </a:r>
                <a:r>
                  <a:rPr lang="zh-CN" altLang="en-US" dirty="0"/>
                  <a:t> </a:t>
                </a:r>
                <a:r>
                  <a:rPr lang="en-US" altLang="zh-CN" dirty="0"/>
                  <a:t>how</a:t>
                </a:r>
                <a:r>
                  <a:rPr lang="zh-CN" altLang="en-US" dirty="0"/>
                  <a:t> </a:t>
                </a:r>
                <a:r>
                  <a:rPr lang="en-US" altLang="zh-CN" dirty="0"/>
                  <a:t>to</a:t>
                </a:r>
                <a:r>
                  <a:rPr lang="zh-CN" altLang="en-US" dirty="0"/>
                  <a:t> </a:t>
                </a:r>
                <a:r>
                  <a:rPr lang="en-US" altLang="zh-CN" dirty="0"/>
                  <a:t>calculate </a:t>
                </a:r>
                <a14:m>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en-US" altLang="zh-CN" dirty="0"/>
                  <a:t>?</a:t>
                </a:r>
              </a:p>
              <a:p>
                <a:pPr lvl="1"/>
                <a:r>
                  <a:rPr lang="en-US" altLang="zh-CN" dirty="0"/>
                  <a:t>The calculation of </a:t>
                </a:r>
                <a14:m>
                  <m:oMath xmlns:m="http://schemas.openxmlformats.org/officeDocument/2006/math">
                    <m:r>
                      <a:rPr lang="en-US" altLang="zh-CN" b="0" i="1" smtClean="0">
                        <a:latin typeface="Cambria Math" panose="02040503050406030204" pitchFamily="18" charset="0"/>
                      </a:rPr>
                      <m:t>𝑍</m:t>
                    </m:r>
                  </m:oMath>
                </a14:m>
                <a:r>
                  <a:rPr lang="en-US" altLang="zh-CN" dirty="0"/>
                  <a:t> requires integration over all possible trajectories!</a:t>
                </a:r>
              </a:p>
              <a:p>
                <a:pPr lvl="1"/>
                <a:r>
                  <a:rPr lang="en-US" altLang="zh-CN" dirty="0"/>
                  <a:t>Assume </a:t>
                </a:r>
                <a14:m>
                  <m:oMath xmlns:m="http://schemas.openxmlformats.org/officeDocument/2006/math">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oMath>
                </a14:m>
                <a:r>
                  <a:rPr lang="zh-CN" altLang="en-US" dirty="0"/>
                  <a:t> </a:t>
                </a:r>
                <a:r>
                  <a:rPr lang="en-US" altLang="zh-CN" dirty="0"/>
                  <a:t>and transition known, we can use dynamic programming (Essentially integrating over </a:t>
                </a:r>
                <a14:m>
                  <m:oMath xmlns:m="http://schemas.openxmlformats.org/officeDocument/2006/math">
                    <m:r>
                      <a:rPr lang="en-US" altLang="zh-CN" i="1" smtClean="0">
                        <a:latin typeface="Cambria Math" panose="02040503050406030204" pitchFamily="18" charset="0"/>
                      </a:rPr>
                      <m:t>𝜙</m:t>
                    </m:r>
                  </m:oMath>
                </a14:m>
                <a:r>
                  <a:rPr lang="en-US" altLang="zh-CN" dirty="0"/>
                  <a:t>, which is expectation for linearity)</a:t>
                </a:r>
                <a:endParaRPr lang="zh-CN" altLang="en-US" dirty="0"/>
              </a:p>
              <a:p>
                <a:pPr lvl="1"/>
                <a:endParaRPr lang="en-US" altLang="zh-CN" dirty="0"/>
              </a:p>
              <a:p>
                <a:pPr lvl="1"/>
                <a:endParaRPr lang="en-US" altLang="zh-CN" dirty="0"/>
              </a:p>
              <a:p>
                <a:pPr lvl="1"/>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b="-17183"/>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Guided Cost Learning[12]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Use sampling to estimate </a:t>
                </a:r>
                <a14:m>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dirty="0"/>
              </a:p>
              <a:p>
                <a:r>
                  <a:rPr lang="en-US" altLang="zh-CN" dirty="0"/>
                  <a:t>remove the assumption on reward form </a:t>
                </a:r>
                <a14:m>
                  <m:oMath xmlns:m="http://schemas.openxmlformats.org/officeDocument/2006/math">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𝜏</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𝜏</m:t>
                        </m:r>
                      </m:sub>
                      <m:sup/>
                      <m:e>
                        <m:r>
                          <a:rPr lang="en-US" altLang="zh-CN" i="1">
                            <a:latin typeface="Cambria Math" panose="02040503050406030204" pitchFamily="18" charset="0"/>
                          </a:rPr>
                          <m:t>𝜙</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e>
                    </m:nary>
                    <m:r>
                      <a:rPr lang="en-US" altLang="zh-CN" i="1">
                        <a:latin typeface="Cambria Math" panose="02040503050406030204" pitchFamily="18" charset="0"/>
                      </a:rPr>
                      <m:t> </m:t>
                    </m:r>
                  </m:oMath>
                </a14:m>
                <a:r>
                  <a:rPr lang="en-US" altLang="zh-CN" dirty="0"/>
                  <a:t>; Now we only assume </a:t>
                </a:r>
                <a14:m>
                  <m:oMath xmlns:m="http://schemas.openxmlformats.org/officeDocument/2006/math">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oMath>
                </a14:m>
                <a:endParaRPr lang="en-US" altLang="zh-CN" b="0" dirty="0"/>
              </a:p>
              <a:p>
                <a:r>
                  <a:rPr lang="en-US" altLang="zh-CN" dirty="0"/>
                  <a:t>Human is optimal, RL agent is suboptimal</a:t>
                </a:r>
                <a:endParaRPr lang="en-US" altLang="zh-CN" b="0"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44" b="7"/>
                </a:stretch>
              </a:blipFill>
            </p:spPr>
            <p:txBody>
              <a:bodyPr/>
              <a:lstStyle/>
              <a:p>
                <a:r>
                  <a:rPr lang="zh-CN" altLang="en-US">
                    <a:noFill/>
                  </a:rPr>
                  <a:t> </a:t>
                </a:r>
              </a:p>
            </p:txBody>
          </p:sp>
        </mc:Fallback>
      </mc:AlternateContent>
      <p:pic>
        <p:nvPicPr>
          <p:cNvPr id="5" name="图片 4" descr="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516" y="3939864"/>
            <a:ext cx="4043167" cy="2836171"/>
          </a:xfrm>
          <a:prstGeom prst="rect">
            <a:avLst/>
          </a:prstGeom>
        </p:spPr>
      </p:pic>
      <p:grpSp>
        <p:nvGrpSpPr>
          <p:cNvPr id="14" name="组合 13"/>
          <p:cNvGrpSpPr/>
          <p:nvPr/>
        </p:nvGrpSpPr>
        <p:grpSpPr>
          <a:xfrm>
            <a:off x="6482448" y="4363205"/>
            <a:ext cx="5611197" cy="2302404"/>
            <a:chOff x="6614149" y="3553356"/>
            <a:chExt cx="5611197" cy="2006942"/>
          </a:xfrm>
        </p:grpSpPr>
        <p:pic>
          <p:nvPicPr>
            <p:cNvPr id="8" name="图片 7" descr="手机屏幕的截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683" y="3964464"/>
              <a:ext cx="4559534" cy="1263715"/>
            </a:xfrm>
            <a:prstGeom prst="rect">
              <a:avLst/>
            </a:prstGeom>
          </p:spPr>
        </p:pic>
        <p:sp>
          <p:nvSpPr>
            <p:cNvPr id="9" name="矩形 8"/>
            <p:cNvSpPr/>
            <p:nvPr/>
          </p:nvSpPr>
          <p:spPr>
            <a:xfrm>
              <a:off x="9248068" y="4596321"/>
              <a:ext cx="2032000" cy="6318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p:cNvSpPr txBox="1"/>
                <p:nvPr/>
              </p:nvSpPr>
              <p:spPr>
                <a:xfrm>
                  <a:off x="9181692" y="5238362"/>
                  <a:ext cx="3043654" cy="321936"/>
                </a:xfrm>
                <a:prstGeom prst="rect">
                  <a:avLst/>
                </a:prstGeom>
                <a:noFill/>
              </p:spPr>
              <p:txBody>
                <a:bodyPr wrap="none" rtlCol="0">
                  <a:spAutoFit/>
                </a:bodyPr>
                <a:lstStyle/>
                <a:p>
                  <a:r>
                    <a:rPr lang="en-US" altLang="zh-CN" dirty="0"/>
                    <a:t>Estimation of </a:t>
                  </a:r>
                  <a14:m>
                    <m:oMath xmlns:m="http://schemas.openxmlformats.org/officeDocument/2006/math">
                      <m:r>
                        <a:rPr lang="en-US" altLang="zh-CN" b="0" i="1" smtClean="0">
                          <a:latin typeface="Cambria Math" panose="02040503050406030204" pitchFamily="18" charset="0"/>
                        </a:rPr>
                        <m:t>𝑍</m:t>
                      </m:r>
                    </m:oMath>
                  </a14:m>
                  <a:r>
                    <a:rPr lang="zh-CN" altLang="en-US" dirty="0"/>
                    <a:t> </a:t>
                  </a:r>
                  <a:r>
                    <a:rPr lang="en-US" altLang="zh-CN" dirty="0"/>
                    <a:t>(batch -&gt; all)</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181692" y="5238362"/>
                  <a:ext cx="3043654" cy="321936"/>
                </a:xfrm>
                <a:prstGeom prst="rect">
                  <a:avLst/>
                </a:prstGeom>
                <a:blipFill rotWithShape="1">
                  <a:blip r:embed="rId6"/>
                </a:blipFill>
              </p:spPr>
              <p:txBody>
                <a:bodyPr/>
                <a:lstStyle/>
                <a:p>
                  <a:r>
                    <a:rPr lang="zh-CN" altLang="en-US">
                      <a:noFill/>
                    </a:rPr>
                    <a:t> </a:t>
                  </a:r>
                </a:p>
              </p:txBody>
            </p:sp>
          </mc:Fallback>
        </mc:AlternateContent>
        <p:sp>
          <p:nvSpPr>
            <p:cNvPr id="11" name="文本框 10"/>
            <p:cNvSpPr txBox="1"/>
            <p:nvPr/>
          </p:nvSpPr>
          <p:spPr>
            <a:xfrm>
              <a:off x="6614149" y="5148573"/>
              <a:ext cx="2356735" cy="369332"/>
            </a:xfrm>
            <a:prstGeom prst="rect">
              <a:avLst/>
            </a:prstGeom>
            <a:noFill/>
          </p:spPr>
          <p:txBody>
            <a:bodyPr wrap="none" rtlCol="0">
              <a:spAutoFit/>
            </a:bodyPr>
            <a:lstStyle/>
            <a:p>
              <a:r>
                <a:rPr lang="en-US" altLang="zh-CN" dirty="0"/>
                <a:t>Cost(negative reward)</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7382962" y="3553356"/>
                  <a:ext cx="3597460" cy="502355"/>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𝜃</m:t>
                      </m:r>
                    </m:oMath>
                  </a14:m>
                  <a:r>
                    <a:rPr lang="en-US" altLang="zh-CN" dirty="0"/>
                    <a:t>:</a:t>
                  </a:r>
                  <a:r>
                    <a:rPr lang="zh-CN" altLang="en-US" dirty="0"/>
                    <a:t> </a:t>
                  </a:r>
                  <a:r>
                    <a:rPr lang="en-US" altLang="zh-CN" dirty="0"/>
                    <a:t>(deep) reward function parameter</a:t>
                  </a:r>
                </a:p>
                <a:p>
                  <a14:m>
                    <m:oMath xmlns:m="http://schemas.openxmlformats.org/officeDocument/2006/math">
                      <m:r>
                        <a:rPr lang="en-US" altLang="zh-CN" i="1" dirty="0" smtClean="0">
                          <a:latin typeface="Cambria Math" panose="02040503050406030204" pitchFamily="18" charset="0"/>
                        </a:rPr>
                        <m:t>𝑞</m:t>
                      </m:r>
                    </m:oMath>
                  </a14:m>
                  <a:r>
                    <a:rPr lang="en-US" altLang="zh-CN" dirty="0"/>
                    <a:t>: distribution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𝑠𝑎𝑚𝑝</m:t>
                          </m:r>
                        </m:sub>
                      </m:sSub>
                    </m:oMath>
                  </a14:m>
                  <a:endParaRPr lang="en-US" altLang="zh-CN"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382962" y="3553356"/>
                  <a:ext cx="3597460" cy="502355"/>
                </a:xfrm>
                <a:prstGeom prst="rect">
                  <a:avLst/>
                </a:prstGeom>
                <a:blipFill rotWithShape="1">
                  <a:blip r:embed="rId7"/>
                </a:blipFill>
              </p:spPr>
              <p:txBody>
                <a:bodyPr/>
                <a:lstStyle/>
                <a:p>
                  <a:r>
                    <a:rPr lang="zh-CN" altLang="en-US">
                      <a:noFill/>
                    </a:rPr>
                    <a:t> </a:t>
                  </a:r>
                </a:p>
              </p:txBody>
            </p:sp>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GAIL[13]</a:t>
            </a:r>
            <a:endParaRPr lang="zh-CN" altLang="en-US" dirty="0"/>
          </a:p>
        </p:txBody>
      </p:sp>
      <p:sp>
        <p:nvSpPr>
          <p:cNvPr id="3" name="内容占位符 2"/>
          <p:cNvSpPr>
            <a:spLocks noGrp="1"/>
          </p:cNvSpPr>
          <p:nvPr>
            <p:ph idx="1"/>
          </p:nvPr>
        </p:nvSpPr>
        <p:spPr/>
        <p:txBody>
          <a:bodyPr/>
          <a:lstStyle/>
          <a:p>
            <a:r>
              <a:rPr lang="en-US" altLang="zh-CN" dirty="0"/>
              <a:t>An extension of GAN on reinforcement learning</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059" y="2293930"/>
            <a:ext cx="6691881" cy="215919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789" y="4390461"/>
            <a:ext cx="4143736" cy="2356707"/>
          </a:xfrm>
          <a:prstGeom prst="rect">
            <a:avLst/>
          </a:prstGeom>
        </p:spPr>
      </p:pic>
      <p:pic>
        <p:nvPicPr>
          <p:cNvPr id="9" name="图片 8" descr="文本, 电子邮件&#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163" y="4588057"/>
            <a:ext cx="7537837" cy="215911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AIRL[14]</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515600" cy="4854575"/>
              </a:xfrm>
            </p:spPr>
            <p:txBody>
              <a:bodyPr>
                <a:normAutofit/>
              </a:bodyPr>
              <a:lstStyle/>
              <a:p>
                <a:r>
                  <a:rPr lang="en-US" altLang="zh-CN" i="0" dirty="0">
                    <a:solidFill>
                      <a:srgbClr val="000000"/>
                    </a:solidFill>
                    <a:effectLst/>
                  </a:rPr>
                  <a:t>Though GAIL is born from inverse RL ideas, it is unable to recover reward functions</a:t>
                </a:r>
              </a:p>
              <a:p>
                <a:endParaRPr lang="en-US" altLang="zh-CN" i="0" dirty="0">
                  <a:solidFill>
                    <a:srgbClr val="000000"/>
                  </a:solidFill>
                  <a:effectLst/>
                </a:endParaRPr>
              </a:p>
              <a:p>
                <a:endParaRPr lang="en-US" altLang="zh-CN" dirty="0">
                  <a:solidFill>
                    <a:srgbClr val="000000"/>
                  </a:solidFill>
                </a:endParaRPr>
              </a:p>
              <a:p>
                <a:endParaRPr lang="en-US" altLang="zh-CN" i="0" dirty="0">
                  <a:solidFill>
                    <a:srgbClr val="000000"/>
                  </a:solidFill>
                  <a:effectLst/>
                </a:endParaRPr>
              </a:p>
              <a:p>
                <a:endParaRPr lang="en-US" altLang="zh-CN" dirty="0">
                  <a:solidFill>
                    <a:srgbClr val="000000"/>
                  </a:solidFill>
                </a:endParaRPr>
              </a:p>
              <a:p>
                <a:r>
                  <a:rPr lang="en-US" altLang="zh-CN" i="0" dirty="0">
                    <a:solidFill>
                      <a:srgbClr val="000000"/>
                    </a:solidFill>
                    <a:effectLst/>
                  </a:rPr>
                  <a:t>Structured Reward Approximator  </a:t>
                </a:r>
                <a:endParaRPr lang="en-US" altLang="zh-CN" dirty="0">
                  <a:solidFill>
                    <a:srgbClr val="00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𝑓</m:t>
                          </m:r>
                        </m:e>
                        <m:sub>
                          <m:r>
                            <a:rPr lang="en-US" altLang="zh-CN" b="0" i="1" smtClean="0">
                              <a:solidFill>
                                <a:srgbClr val="000000"/>
                              </a:solidFill>
                              <a:effectLst/>
                              <a:latin typeface="Cambria Math" panose="02040503050406030204" pitchFamily="18" charset="0"/>
                            </a:rPr>
                            <m:t>𝜃</m:t>
                          </m:r>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𝜙</m:t>
                          </m:r>
                        </m:sub>
                      </m:sSub>
                      <m:d>
                        <m:dPr>
                          <m:ctrlPr>
                            <a:rPr lang="en-US" altLang="zh-CN" b="0" i="1" smtClean="0">
                              <a:solidFill>
                                <a:srgbClr val="000000"/>
                              </a:solidFill>
                              <a:effectLst/>
                              <a:latin typeface="Cambria Math" panose="02040503050406030204" pitchFamily="18" charset="0"/>
                            </a:rPr>
                          </m:ctrlPr>
                        </m:dPr>
                        <m:e>
                          <m:r>
                            <a:rPr lang="en-US" altLang="zh-CN" b="0" i="1" smtClean="0">
                              <a:solidFill>
                                <a:srgbClr val="000000"/>
                              </a:solidFill>
                              <a:effectLst/>
                              <a:latin typeface="Cambria Math" panose="02040503050406030204" pitchFamily="18" charset="0"/>
                            </a:rPr>
                            <m:t>𝑠</m:t>
                          </m:r>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𝑎</m:t>
                          </m:r>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𝑠</m:t>
                          </m:r>
                          <m:r>
                            <a:rPr lang="en-US" altLang="zh-CN" b="0" i="1" smtClean="0">
                              <a:solidFill>
                                <a:srgbClr val="000000"/>
                              </a:solidFill>
                              <a:effectLst/>
                              <a:latin typeface="Cambria Math" panose="02040503050406030204" pitchFamily="18" charset="0"/>
                            </a:rPr>
                            <m:t>′</m:t>
                          </m:r>
                        </m:e>
                      </m:d>
                      <m:r>
                        <a:rPr lang="en-US" altLang="zh-CN" b="0" i="1" smtClean="0">
                          <a:solidFill>
                            <a:srgbClr val="000000"/>
                          </a:solidFill>
                          <a:effectLst/>
                          <a:latin typeface="Cambria Math" panose="02040503050406030204" pitchFamily="18" charset="0"/>
                        </a:rPr>
                        <m:t>=</m:t>
                      </m:r>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𝑔</m:t>
                          </m:r>
                        </m:e>
                        <m:sub>
                          <m:r>
                            <a:rPr lang="en-US" altLang="zh-CN" b="0" i="1" smtClean="0">
                              <a:solidFill>
                                <a:srgbClr val="000000"/>
                              </a:solidFill>
                              <a:effectLst/>
                              <a:latin typeface="Cambria Math" panose="02040503050406030204" pitchFamily="18" charset="0"/>
                            </a:rPr>
                            <m:t>𝜃</m:t>
                          </m:r>
                        </m:sub>
                      </m:sSub>
                      <m:d>
                        <m:dPr>
                          <m:ctrlPr>
                            <a:rPr lang="en-US" altLang="zh-CN" b="0" i="1" smtClean="0">
                              <a:solidFill>
                                <a:srgbClr val="000000"/>
                              </a:solidFill>
                              <a:effectLst/>
                              <a:latin typeface="Cambria Math" panose="02040503050406030204" pitchFamily="18" charset="0"/>
                            </a:rPr>
                          </m:ctrlPr>
                        </m:dPr>
                        <m:e>
                          <m:r>
                            <a:rPr lang="en-US" altLang="zh-CN" b="0" i="1" smtClean="0">
                              <a:solidFill>
                                <a:srgbClr val="000000"/>
                              </a:solidFill>
                              <a:effectLst/>
                              <a:latin typeface="Cambria Math" panose="02040503050406030204" pitchFamily="18" charset="0"/>
                            </a:rPr>
                            <m:t>𝑠</m:t>
                          </m:r>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𝑎</m:t>
                          </m:r>
                        </m:e>
                      </m:d>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𝛾</m:t>
                      </m:r>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h</m:t>
                          </m:r>
                        </m:e>
                        <m:sub>
                          <m:r>
                            <a:rPr lang="en-US" altLang="zh-CN" b="0" i="1" smtClean="0">
                              <a:solidFill>
                                <a:srgbClr val="000000"/>
                              </a:solidFill>
                              <a:effectLst/>
                              <a:latin typeface="Cambria Math" panose="02040503050406030204" pitchFamily="18" charset="0"/>
                            </a:rPr>
                            <m:t>𝜙</m:t>
                          </m:r>
                        </m:sub>
                      </m:sSub>
                      <m:d>
                        <m:dPr>
                          <m:ctrlPr>
                            <a:rPr lang="en-US" altLang="zh-CN" b="0" i="1" smtClean="0">
                              <a:solidFill>
                                <a:srgbClr val="000000"/>
                              </a:solidFill>
                              <a:effectLst/>
                              <a:latin typeface="Cambria Math" panose="02040503050406030204" pitchFamily="18" charset="0"/>
                            </a:rPr>
                          </m:ctrlPr>
                        </m:dPr>
                        <m:e>
                          <m:sSup>
                            <m:sSupPr>
                              <m:ctrlPr>
                                <a:rPr lang="en-US" altLang="zh-CN" b="0" i="1" smtClean="0">
                                  <a:solidFill>
                                    <a:srgbClr val="000000"/>
                                  </a:solidFill>
                                  <a:effectLst/>
                                  <a:latin typeface="Cambria Math" panose="02040503050406030204" pitchFamily="18" charset="0"/>
                                </a:rPr>
                              </m:ctrlPr>
                            </m:sSupPr>
                            <m:e>
                              <m:r>
                                <a:rPr lang="en-US" altLang="zh-CN" b="0" i="1" smtClean="0">
                                  <a:solidFill>
                                    <a:srgbClr val="000000"/>
                                  </a:solidFill>
                                  <a:effectLst/>
                                  <a:latin typeface="Cambria Math" panose="02040503050406030204" pitchFamily="18" charset="0"/>
                                </a:rPr>
                                <m:t>𝑠</m:t>
                              </m:r>
                            </m:e>
                            <m:sup>
                              <m:r>
                                <a:rPr lang="en-US" altLang="zh-CN" b="0" i="1" smtClean="0">
                                  <a:solidFill>
                                    <a:srgbClr val="000000"/>
                                  </a:solidFill>
                                  <a:effectLst/>
                                  <a:latin typeface="Cambria Math" panose="02040503050406030204" pitchFamily="18" charset="0"/>
                                </a:rPr>
                                <m:t>′</m:t>
                              </m:r>
                            </m:sup>
                          </m:sSup>
                        </m:e>
                      </m:d>
                      <m:r>
                        <a:rPr lang="en-US" altLang="zh-CN" b="0" i="1" smtClean="0">
                          <a:solidFill>
                            <a:srgbClr val="000000"/>
                          </a:solidFill>
                          <a:effectLst/>
                          <a:latin typeface="Cambria Math" panose="02040503050406030204" pitchFamily="18" charset="0"/>
                        </a:rPr>
                        <m:t>−</m:t>
                      </m:r>
                      <m:sSub>
                        <m:sSubPr>
                          <m:ctrlPr>
                            <a:rPr lang="en-US" altLang="zh-CN" b="0" i="1" smtClean="0">
                              <a:solidFill>
                                <a:srgbClr val="000000"/>
                              </a:solidFill>
                              <a:effectLst/>
                              <a:latin typeface="Cambria Math" panose="02040503050406030204" pitchFamily="18" charset="0"/>
                            </a:rPr>
                          </m:ctrlPr>
                        </m:sSubPr>
                        <m:e>
                          <m:r>
                            <a:rPr lang="en-US" altLang="zh-CN" b="0" i="1" smtClean="0">
                              <a:solidFill>
                                <a:srgbClr val="000000"/>
                              </a:solidFill>
                              <a:effectLst/>
                              <a:latin typeface="Cambria Math" panose="02040503050406030204" pitchFamily="18" charset="0"/>
                            </a:rPr>
                            <m:t>h</m:t>
                          </m:r>
                        </m:e>
                        <m:sub>
                          <m:r>
                            <a:rPr lang="en-US" altLang="zh-CN" b="0" i="1" smtClean="0">
                              <a:solidFill>
                                <a:srgbClr val="000000"/>
                              </a:solidFill>
                              <a:effectLst/>
                              <a:latin typeface="Cambria Math" panose="02040503050406030204" pitchFamily="18" charset="0"/>
                            </a:rPr>
                            <m:t>𝜙</m:t>
                          </m:r>
                        </m:sub>
                      </m:sSub>
                      <m:r>
                        <a:rPr lang="en-US" altLang="zh-CN" b="0" i="1" smtClean="0">
                          <a:solidFill>
                            <a:srgbClr val="000000"/>
                          </a:solidFill>
                          <a:effectLst/>
                          <a:latin typeface="Cambria Math" panose="02040503050406030204" pitchFamily="18" charset="0"/>
                        </a:rPr>
                        <m:t>(</m:t>
                      </m:r>
                      <m:r>
                        <a:rPr lang="en-US" altLang="zh-CN" b="0" i="1" smtClean="0">
                          <a:solidFill>
                            <a:srgbClr val="000000"/>
                          </a:solidFill>
                          <a:effectLst/>
                          <a:latin typeface="Cambria Math" panose="02040503050406030204" pitchFamily="18" charset="0"/>
                        </a:rPr>
                        <m:t>𝑠</m:t>
                      </m:r>
                      <m:r>
                        <a:rPr lang="en-US" altLang="zh-CN" b="0" i="1" smtClean="0">
                          <a:solidFill>
                            <a:srgbClr val="000000"/>
                          </a:solidFill>
                          <a:effectLst/>
                          <a:latin typeface="Cambria Math" panose="02040503050406030204" pitchFamily="18" charset="0"/>
                        </a:rPr>
                        <m:t>)</m:t>
                      </m:r>
                    </m:oMath>
                  </m:oMathPara>
                </a14:m>
                <a:endParaRPr lang="en-US" altLang="zh-CN" dirty="0">
                  <a:solidFill>
                    <a:srgbClr val="000000"/>
                  </a:solidFill>
                </a:endParaRPr>
              </a:p>
              <a:p>
                <a:pPr lvl="1"/>
                <a:r>
                  <a:rPr lang="en-US" altLang="zh-CN" dirty="0">
                    <a:solidFill>
                      <a:srgbClr val="000000"/>
                    </a:solidFill>
                  </a:rPr>
                  <a:t>At optimal, we have </a:t>
                </a:r>
                <a14:m>
                  <m:oMath xmlns:m="http://schemas.openxmlformats.org/officeDocument/2006/math">
                    <m:sSubSup>
                      <m:sSubSupPr>
                        <m:ctrlPr>
                          <a:rPr lang="en-US" altLang="zh-CN" b="0"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𝑔</m:t>
                        </m:r>
                      </m:e>
                      <m:sub>
                        <m:r>
                          <a:rPr lang="en-US" altLang="zh-CN" b="0" i="1" smtClean="0">
                            <a:solidFill>
                              <a:srgbClr val="000000"/>
                            </a:solidFill>
                            <a:latin typeface="Cambria Math" panose="02040503050406030204" pitchFamily="18" charset="0"/>
                          </a:rPr>
                          <m:t>𝜃</m:t>
                        </m:r>
                      </m:sub>
                      <m:sup>
                        <m:r>
                          <a:rPr lang="en-US" altLang="zh-CN" b="0" i="1" smtClean="0">
                            <a:solidFill>
                              <a:srgbClr val="000000"/>
                            </a:solidFill>
                            <a:latin typeface="Cambria Math" panose="02040503050406030204" pitchFamily="18" charset="0"/>
                          </a:rPr>
                          <m:t>∗</m:t>
                        </m:r>
                      </m:sup>
                    </m:sSubSup>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𝑠</m:t>
                        </m:r>
                        <m:r>
                          <a:rPr lang="en-US" altLang="zh-CN" b="0" i="1"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𝑎</m:t>
                        </m:r>
                      </m:e>
                    </m:d>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𝑟</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𝑠</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e>
                    </m:d>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oMath>
                </a14:m>
                <a:r>
                  <a:rPr lang="en-US" altLang="zh-CN" dirty="0">
                    <a:solidFill>
                      <a:srgbClr val="000000"/>
                    </a:solidFill>
                  </a:rPr>
                  <a:t>, </a:t>
                </a:r>
                <a14:m>
                  <m:oMath xmlns:m="http://schemas.openxmlformats.org/officeDocument/2006/math">
                    <m:sSubSup>
                      <m:sSubSupPr>
                        <m:ctrlPr>
                          <a:rPr lang="en-US" altLang="zh-CN" b="0" i="1" smtClean="0">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h</m:t>
                        </m:r>
                      </m:e>
                      <m:sub>
                        <m:r>
                          <a:rPr lang="en-US" altLang="zh-CN" b="0" i="1" smtClean="0">
                            <a:solidFill>
                              <a:srgbClr val="000000"/>
                            </a:solidFill>
                            <a:latin typeface="Cambria Math" panose="02040503050406030204" pitchFamily="18" charset="0"/>
                          </a:rPr>
                          <m:t>𝜙</m:t>
                        </m:r>
                      </m:sub>
                      <m:sup>
                        <m:r>
                          <a:rPr lang="en-US" altLang="zh-CN" b="0" i="1" smtClean="0">
                            <a:solidFill>
                              <a:srgbClr val="000000"/>
                            </a:solidFill>
                            <a:latin typeface="Cambria Math" panose="02040503050406030204" pitchFamily="18" charset="0"/>
                          </a:rPr>
                          <m:t>∗</m:t>
                        </m:r>
                      </m:sup>
                    </m:sSubSup>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𝑠</m:t>
                        </m:r>
                      </m:e>
                    </m:d>
                    <m:r>
                      <a:rPr lang="en-US" altLang="zh-CN" b="0" i="1" smtClean="0">
                        <a:solidFill>
                          <a:srgbClr val="000000"/>
                        </a:solidFill>
                        <a:latin typeface="Cambria Math" panose="02040503050406030204" pitchFamily="18" charset="0"/>
                      </a:rPr>
                      <m:t>=</m:t>
                    </m:r>
                    <m:sSup>
                      <m:sSupPr>
                        <m:ctrlPr>
                          <a:rPr lang="en-US" altLang="zh-CN" b="0" i="1" smtClean="0">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𝑉</m:t>
                        </m:r>
                      </m:e>
                      <m:sup>
                        <m:r>
                          <a:rPr lang="en-US" altLang="zh-CN" b="0" i="1" smtClean="0">
                            <a:solidFill>
                              <a:srgbClr val="000000"/>
                            </a:solidFill>
                            <a:latin typeface="Cambria Math" panose="02040503050406030204" pitchFamily="18" charset="0"/>
                          </a:rPr>
                          <m:t>∗</m:t>
                        </m:r>
                      </m:sup>
                    </m:sSup>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𝑠</m:t>
                        </m:r>
                      </m:e>
                    </m:d>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m:t>
                    </m:r>
                  </m:oMath>
                </a14:m>
                <a:endParaRPr lang="en-US" altLang="zh-CN" dirty="0">
                  <a:solidFill>
                    <a:srgbClr val="000000"/>
                  </a:solidFill>
                </a:endParaRPr>
              </a:p>
              <a:p>
                <a:pPr lvl="1"/>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38200" y="1825624"/>
                <a:ext cx="10515600" cy="4854575"/>
              </a:xfrm>
              <a:blipFill rotWithShape="1">
                <a:blip r:embed="rId2"/>
                <a:stretch>
                  <a:fillRect t="-52" b="13"/>
                </a:stretch>
              </a:blipFill>
            </p:spPr>
            <p:txBody>
              <a:bodyPr/>
              <a:lstStyle/>
              <a:p>
                <a:r>
                  <a:rPr lang="zh-CN" altLang="en-US">
                    <a:noFill/>
                  </a:rPr>
                  <a:t> </a:t>
                </a:r>
              </a:p>
            </p:txBody>
          </p:sp>
        </mc:Fallback>
      </mc:AlternateContent>
      <p:pic>
        <p:nvPicPr>
          <p:cNvPr id="11" name="图片 10"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816" y="2719319"/>
            <a:ext cx="7296368" cy="2023133"/>
          </a:xfrm>
          <a:prstGeom prst="rect">
            <a:avLst/>
          </a:prstGeom>
        </p:spPr>
      </p:pic>
      <p:sp>
        <p:nvSpPr>
          <p:cNvPr id="12" name="文本框 11"/>
          <p:cNvSpPr txBox="1"/>
          <p:nvPr/>
        </p:nvSpPr>
        <p:spPr>
          <a:xfrm>
            <a:off x="9276047" y="3361553"/>
            <a:ext cx="2590774" cy="369332"/>
          </a:xfrm>
          <a:prstGeom prst="rect">
            <a:avLst/>
          </a:prstGeom>
          <a:noFill/>
          <a:ln>
            <a:solidFill>
              <a:srgbClr val="FF0000"/>
            </a:solidFill>
          </a:ln>
        </p:spPr>
        <p:txBody>
          <a:bodyPr wrap="none" rtlCol="0">
            <a:spAutoFit/>
          </a:bodyPr>
          <a:lstStyle/>
          <a:p>
            <a:r>
              <a:rPr lang="en-US" altLang="zh-CN" dirty="0">
                <a:solidFill>
                  <a:srgbClr val="FF0000"/>
                </a:solidFill>
              </a:rPr>
              <a:t>maximize generator loss</a:t>
            </a:r>
            <a:endParaRPr lang="zh-CN" altLang="en-US" dirty="0">
              <a:solidFill>
                <a:srgbClr val="FF0000"/>
              </a:solidFill>
            </a:endParaRPr>
          </a:p>
        </p:txBody>
      </p:sp>
      <p:cxnSp>
        <p:nvCxnSpPr>
          <p:cNvPr id="14" name="直接箭头连接符 13"/>
          <p:cNvCxnSpPr/>
          <p:nvPr/>
        </p:nvCxnSpPr>
        <p:spPr>
          <a:xfrm flipH="1">
            <a:off x="8466667" y="3513667"/>
            <a:ext cx="786938" cy="60960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IRL, GAN and Energy-based Model[15]</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Energy-based models assigns “energy”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dirty="0"/>
                  <a:t> </a:t>
                </a:r>
                <a:r>
                  <a:rPr lang="en-US" altLang="zh-CN" dirty="0"/>
                  <a:t>to a sample </a:t>
                </a:r>
                <a14:m>
                  <m:oMath xmlns:m="http://schemas.openxmlformats.org/officeDocument/2006/math">
                    <m:r>
                      <a:rPr lang="en-US" altLang="zh-CN" b="0" i="1" smtClean="0">
                        <a:latin typeface="Cambria Math" panose="02040503050406030204" pitchFamily="18" charset="0"/>
                      </a:rPr>
                      <m:t>𝑥</m:t>
                    </m:r>
                  </m:oMath>
                </a14:m>
                <a:r>
                  <a:rPr lang="en-US" altLang="zh-CN" dirty="0"/>
                  <a:t>, and model the data as a Boltzmann distribution</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pPr marL="0" indent="0">
                  <a:buNone/>
                </a:pPr>
                <a:r>
                  <a:rPr lang="en-US" altLang="zh-CN" dirty="0"/>
                  <a:t>commonly people sample from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 </a:t>
                </a:r>
                <a:r>
                  <a:rPr lang="en-US" altLang="zh-CN" dirty="0"/>
                  <a:t>to estimate </a:t>
                </a:r>
                <a14:m>
                  <m:oMath xmlns:m="http://schemas.openxmlformats.org/officeDocument/2006/math">
                    <m:r>
                      <a:rPr lang="en-US" altLang="zh-CN" b="0" i="1" smtClean="0">
                        <a:latin typeface="Cambria Math" panose="02040503050406030204" pitchFamily="18" charset="0"/>
                      </a:rPr>
                      <m:t>𝑍</m:t>
                    </m:r>
                  </m:oMath>
                </a14:m>
                <a:r>
                  <a:rPr lang="en-US" altLang="zh-CN" dirty="0"/>
                  <a:t>.</a:t>
                </a:r>
              </a:p>
              <a:p>
                <a:pPr marL="0" indent="0">
                  <a:buNone/>
                </a:pPr>
                <a:endParaRPr lang="en-US" altLang="zh-CN" dirty="0"/>
              </a:p>
              <a:p>
                <a:r>
                  <a:rPr lang="en-US" altLang="zh-CN" dirty="0"/>
                  <a:t>In IRL, </a:t>
                </a:r>
                <a14:m>
                  <m:oMath xmlns:m="http://schemas.openxmlformats.org/officeDocument/2006/math">
                    <m:r>
                      <a:rPr lang="en-US" altLang="zh-CN" b="0" i="1" smtClean="0">
                        <a:latin typeface="Cambria Math" panose="02040503050406030204" pitchFamily="18" charset="0"/>
                      </a:rPr>
                      <m:t>𝑥</m:t>
                    </m:r>
                  </m:oMath>
                </a14:m>
                <a:r>
                  <a:rPr lang="zh-CN" altLang="en-US" dirty="0"/>
                  <a:t> </a:t>
                </a:r>
                <a:r>
                  <a:rPr lang="en-US" altLang="zh-CN" dirty="0"/>
                  <a:t>is a trajectory (or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oMath>
                </a14:m>
                <a:r>
                  <a:rPr lang="en-US" altLang="zh-CN" dirty="0"/>
                  <a:t>-pair if disentangled) and reward is the “energy”</a:t>
                </a:r>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44" b="7"/>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Downside of IRL</a:t>
            </a:r>
            <a:endParaRPr lang="zh-CN" altLang="en-US" dirty="0"/>
          </a:p>
        </p:txBody>
      </p:sp>
      <p:sp>
        <p:nvSpPr>
          <p:cNvPr id="3" name="内容占位符 2"/>
          <p:cNvSpPr>
            <a:spLocks noGrp="1"/>
          </p:cNvSpPr>
          <p:nvPr>
            <p:ph idx="1"/>
          </p:nvPr>
        </p:nvSpPr>
        <p:spPr>
          <a:xfrm>
            <a:off x="829519" y="1349488"/>
            <a:ext cx="4328973" cy="4351338"/>
          </a:xfrm>
        </p:spPr>
        <p:txBody>
          <a:bodyPr>
            <a:normAutofit/>
          </a:bodyPr>
          <a:lstStyle/>
          <a:p>
            <a:r>
              <a:rPr lang="en-US" altLang="zh-CN" sz="2400" dirty="0"/>
              <a:t>Hard to train; inaccurate</a:t>
            </a:r>
          </a:p>
          <a:p>
            <a:pPr lvl="1"/>
            <a:r>
              <a:rPr lang="en-US" altLang="zh-CN" sz="2000" dirty="0"/>
              <a:t>GAIL has all the shortcomings of GAN</a:t>
            </a:r>
          </a:p>
          <a:p>
            <a:pPr lvl="1"/>
            <a:r>
              <a:rPr lang="en-US" altLang="zh-CN" sz="2000" dirty="0"/>
              <a:t>Maximum entropy IRL often can only recover “trend”</a:t>
            </a:r>
          </a:p>
          <a:p>
            <a:pPr lvl="2"/>
            <a:endParaRPr lang="en-US" altLang="zh-CN" dirty="0"/>
          </a:p>
        </p:txBody>
      </p:sp>
      <p:pic>
        <p:nvPicPr>
          <p:cNvPr id="5" name="图片 4" descr="图表&#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6446" y="279399"/>
            <a:ext cx="2522587" cy="2577307"/>
          </a:xfrm>
          <a:prstGeom prst="rect">
            <a:avLst/>
          </a:prstGeom>
        </p:spPr>
      </p:pic>
      <p:pic>
        <p:nvPicPr>
          <p:cNvPr id="8" name="图片 7" descr="形状, 正方形&#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2213" y="268684"/>
            <a:ext cx="2541587" cy="2577307"/>
          </a:xfrm>
          <a:prstGeom prst="rect">
            <a:avLst/>
          </a:prstGeom>
        </p:spPr>
      </p:pic>
      <p:pic>
        <p:nvPicPr>
          <p:cNvPr id="10" name="图片 9" descr="形状, 正方形&#10;&#10;中度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0757" y="3323960"/>
            <a:ext cx="2558276" cy="2577307"/>
          </a:xfrm>
          <a:prstGeom prst="rect">
            <a:avLst/>
          </a:prstGeom>
        </p:spPr>
      </p:pic>
      <p:pic>
        <p:nvPicPr>
          <p:cNvPr id="12" name="图片 11" descr="树状图&#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2213" y="3323960"/>
            <a:ext cx="2566221" cy="2577307"/>
          </a:xfrm>
          <a:prstGeom prst="rect">
            <a:avLst/>
          </a:prstGeom>
        </p:spPr>
      </p:pic>
      <p:sp>
        <p:nvSpPr>
          <p:cNvPr id="13" name="文本框 12"/>
          <p:cNvSpPr txBox="1"/>
          <p:nvPr/>
        </p:nvSpPr>
        <p:spPr>
          <a:xfrm>
            <a:off x="5997792" y="2875069"/>
            <a:ext cx="1479892" cy="369332"/>
          </a:xfrm>
          <a:prstGeom prst="rect">
            <a:avLst/>
          </a:prstGeom>
          <a:noFill/>
        </p:spPr>
        <p:txBody>
          <a:bodyPr wrap="none" rtlCol="0">
            <a:spAutoFit/>
          </a:bodyPr>
          <a:lstStyle/>
          <a:p>
            <a:r>
              <a:rPr lang="en-US" altLang="zh-CN" dirty="0"/>
              <a:t>Ground truth</a:t>
            </a:r>
            <a:endParaRPr lang="zh-CN" altLang="en-US" dirty="0"/>
          </a:p>
        </p:txBody>
      </p:sp>
      <p:sp>
        <p:nvSpPr>
          <p:cNvPr id="15" name="文本框 14"/>
          <p:cNvSpPr txBox="1"/>
          <p:nvPr/>
        </p:nvSpPr>
        <p:spPr>
          <a:xfrm>
            <a:off x="9080594" y="5943601"/>
            <a:ext cx="2209259" cy="369332"/>
          </a:xfrm>
          <a:prstGeom prst="rect">
            <a:avLst/>
          </a:prstGeom>
          <a:noFill/>
        </p:spPr>
        <p:txBody>
          <a:bodyPr wrap="none" rtlCol="0">
            <a:spAutoFit/>
          </a:bodyPr>
          <a:lstStyle/>
          <a:p>
            <a:r>
              <a:rPr lang="en-US" altLang="zh-CN" dirty="0"/>
              <a:t>Linear Programming</a:t>
            </a:r>
            <a:endParaRPr lang="zh-CN" altLang="en-US" dirty="0"/>
          </a:p>
        </p:txBody>
      </p:sp>
      <p:sp>
        <p:nvSpPr>
          <p:cNvPr id="16" name="文本框 15"/>
          <p:cNvSpPr txBox="1"/>
          <p:nvPr/>
        </p:nvSpPr>
        <p:spPr>
          <a:xfrm>
            <a:off x="9444049" y="2875069"/>
            <a:ext cx="1277914" cy="369332"/>
          </a:xfrm>
          <a:prstGeom prst="rect">
            <a:avLst/>
          </a:prstGeom>
          <a:noFill/>
        </p:spPr>
        <p:txBody>
          <a:bodyPr wrap="none" rtlCol="0">
            <a:spAutoFit/>
          </a:bodyPr>
          <a:lstStyle/>
          <a:p>
            <a:r>
              <a:rPr lang="en-US" altLang="zh-CN" dirty="0" err="1"/>
              <a:t>MaxEnt</a:t>
            </a:r>
            <a:r>
              <a:rPr lang="en-US" altLang="zh-CN" dirty="0"/>
              <a:t> IRL</a:t>
            </a:r>
            <a:endParaRPr lang="zh-CN" altLang="en-US" dirty="0"/>
          </a:p>
        </p:txBody>
      </p:sp>
      <p:sp>
        <p:nvSpPr>
          <p:cNvPr id="17" name="文本框 16"/>
          <p:cNvSpPr txBox="1"/>
          <p:nvPr/>
        </p:nvSpPr>
        <p:spPr>
          <a:xfrm>
            <a:off x="5803027" y="5943601"/>
            <a:ext cx="1869423" cy="369332"/>
          </a:xfrm>
          <a:prstGeom prst="rect">
            <a:avLst/>
          </a:prstGeom>
          <a:noFill/>
        </p:spPr>
        <p:txBody>
          <a:bodyPr wrap="none" rtlCol="0">
            <a:spAutoFit/>
          </a:bodyPr>
          <a:lstStyle/>
          <a:p>
            <a:r>
              <a:rPr lang="en-US" altLang="zh-CN" dirty="0" err="1"/>
              <a:t>MaxEnt</a:t>
            </a:r>
            <a:r>
              <a:rPr lang="en-US" altLang="zh-CN" dirty="0"/>
              <a:t> Deep IRL</a:t>
            </a:r>
            <a:endParaRPr lang="zh-CN" altLang="en-US" dirty="0"/>
          </a:p>
        </p:txBody>
      </p:sp>
      <p:pic>
        <p:nvPicPr>
          <p:cNvPr id="19" name="图片 18" descr="图表, 箱线图&#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4990" y="3332105"/>
            <a:ext cx="2522587" cy="2561016"/>
          </a:xfrm>
          <a:prstGeom prst="rect">
            <a:avLst/>
          </a:prstGeom>
        </p:spPr>
      </p:pic>
      <p:sp>
        <p:nvSpPr>
          <p:cNvPr id="20" name="文本框 19"/>
          <p:cNvSpPr txBox="1"/>
          <p:nvPr/>
        </p:nvSpPr>
        <p:spPr>
          <a:xfrm>
            <a:off x="2433174" y="5943601"/>
            <a:ext cx="1866217" cy="369332"/>
          </a:xfrm>
          <a:prstGeom prst="rect">
            <a:avLst/>
          </a:prstGeom>
          <a:noFill/>
        </p:spPr>
        <p:txBody>
          <a:bodyPr wrap="none" rtlCol="0">
            <a:spAutoFit/>
          </a:bodyPr>
          <a:lstStyle/>
          <a:p>
            <a:r>
              <a:rPr lang="en-US" altLang="zh-CN" dirty="0"/>
              <a:t>Recovered Policy</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Zhenggang’s</a:t>
            </a:r>
            <a:r>
              <a:rPr lang="en-US" altLang="zh-CN" dirty="0"/>
              <a:t> Dilemma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Energy-based method can sometimes be either missing patterns or hard to find patterns</a:t>
                </a:r>
              </a:p>
              <a:p>
                <a:pPr lvl="2"/>
                <a:r>
                  <a:rPr lang="en-US" altLang="zh-CN" dirty="0"/>
                  <a:t>Consider 64 actions at state </a:t>
                </a:r>
                <a14:m>
                  <m:oMath xmlns:m="http://schemas.openxmlformats.org/officeDocument/2006/math">
                    <m:r>
                      <a:rPr lang="en-US" altLang="zh-CN" b="0" i="1" smtClean="0">
                        <a:latin typeface="Cambria Math" panose="02040503050406030204" pitchFamily="18" charset="0"/>
                      </a:rPr>
                      <m:t>𝑠</m:t>
                    </m:r>
                  </m:oMath>
                </a14:m>
                <a:r>
                  <a:rPr lang="en-US" altLang="zh-CN" dirty="0"/>
                  <a:t>; only 3 actions are good</a:t>
                </a:r>
              </a:p>
              <a:p>
                <a:pPr lvl="2"/>
                <a:r>
                  <a:rPr lang="en-US" altLang="zh-CN" dirty="0"/>
                  <a:t>Hard to find patterns </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44" b="7"/>
                </a:stretch>
              </a:blipFill>
            </p:spPr>
            <p:txBody>
              <a:bodyPr/>
              <a:lstStyle/>
              <a:p>
                <a:r>
                  <a:rPr lang="zh-CN" altLang="en-US">
                    <a:noFill/>
                  </a:rPr>
                  <a:t> </a:t>
                </a:r>
              </a:p>
            </p:txBody>
          </p:sp>
        </mc:Fallback>
      </mc:AlternateContent>
      <p:grpSp>
        <p:nvGrpSpPr>
          <p:cNvPr id="8" name="组合 7"/>
          <p:cNvGrpSpPr/>
          <p:nvPr/>
        </p:nvGrpSpPr>
        <p:grpSpPr>
          <a:xfrm>
            <a:off x="2205672" y="4017582"/>
            <a:ext cx="565126" cy="551886"/>
            <a:chOff x="2205672" y="4017582"/>
            <a:chExt cx="565126" cy="551886"/>
          </a:xfrm>
        </p:grpSpPr>
        <p:sp>
          <p:nvSpPr>
            <p:cNvPr id="4" name="矩形 3"/>
            <p:cNvSpPr/>
            <p:nvPr/>
          </p:nvSpPr>
          <p:spPr>
            <a:xfrm>
              <a:off x="2205672" y="4017582"/>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89444" y="4017582"/>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05672" y="4293525"/>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89444" y="4293525"/>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205672" y="4017582"/>
            <a:ext cx="1130252" cy="1103772"/>
            <a:chOff x="2204084" y="4017582"/>
            <a:chExt cx="1130252" cy="1103772"/>
          </a:xfrm>
          <a:solidFill>
            <a:schemeClr val="bg1">
              <a:lumMod val="95000"/>
            </a:schemeClr>
          </a:solidFill>
        </p:grpSpPr>
        <p:grpSp>
          <p:nvGrpSpPr>
            <p:cNvPr id="9" name="组合 8"/>
            <p:cNvGrpSpPr/>
            <p:nvPr/>
          </p:nvGrpSpPr>
          <p:grpSpPr>
            <a:xfrm>
              <a:off x="2204084" y="4017582"/>
              <a:ext cx="565126" cy="551886"/>
              <a:chOff x="2205672" y="4017582"/>
              <a:chExt cx="565126" cy="551886"/>
            </a:xfrm>
            <a:grpFill/>
          </p:grpSpPr>
          <p:sp>
            <p:nvSpPr>
              <p:cNvPr id="10" name="矩形 9"/>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矩形 10"/>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 name="矩形 11"/>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2489444" y="4293525"/>
                <a:ext cx="281354" cy="27594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.9</a:t>
                </a:r>
                <a:endParaRPr lang="zh-CN" altLang="en-US" sz="1000" dirty="0">
                  <a:solidFill>
                    <a:schemeClr val="tx1"/>
                  </a:solidFill>
                </a:endParaRPr>
              </a:p>
            </p:txBody>
          </p:sp>
        </p:grpSp>
        <p:grpSp>
          <p:nvGrpSpPr>
            <p:cNvPr id="14" name="组合 13"/>
            <p:cNvGrpSpPr/>
            <p:nvPr/>
          </p:nvGrpSpPr>
          <p:grpSpPr>
            <a:xfrm>
              <a:off x="2769210" y="4017582"/>
              <a:ext cx="565126" cy="551886"/>
              <a:chOff x="2205672" y="4017582"/>
              <a:chExt cx="565126" cy="551886"/>
            </a:xfrm>
            <a:grpFill/>
          </p:grpSpPr>
          <p:sp>
            <p:nvSpPr>
              <p:cNvPr id="15" name="矩形 1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矩形 1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矩形 1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8" name="矩形 1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19" name="组合 18"/>
            <p:cNvGrpSpPr/>
            <p:nvPr/>
          </p:nvGrpSpPr>
          <p:grpSpPr>
            <a:xfrm>
              <a:off x="2204084" y="4569468"/>
              <a:ext cx="565126" cy="551886"/>
              <a:chOff x="2205672" y="4017582"/>
              <a:chExt cx="565126" cy="551886"/>
            </a:xfrm>
            <a:grpFill/>
          </p:grpSpPr>
          <p:sp>
            <p:nvSpPr>
              <p:cNvPr id="20" name="矩形 19"/>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1" name="矩形 20"/>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2" name="矩形 21"/>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3" name="矩形 22"/>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24" name="组合 23"/>
            <p:cNvGrpSpPr/>
            <p:nvPr/>
          </p:nvGrpSpPr>
          <p:grpSpPr>
            <a:xfrm>
              <a:off x="2769210" y="4569468"/>
              <a:ext cx="565126" cy="551886"/>
              <a:chOff x="2205672" y="4017582"/>
              <a:chExt cx="565126" cy="551886"/>
            </a:xfrm>
            <a:grpFill/>
          </p:grpSpPr>
          <p:sp>
            <p:nvSpPr>
              <p:cNvPr id="25" name="矩形 2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矩形 2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7" name="矩形 2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8" name="矩形 2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30" name="组合 29"/>
          <p:cNvGrpSpPr/>
          <p:nvPr/>
        </p:nvGrpSpPr>
        <p:grpSpPr>
          <a:xfrm>
            <a:off x="3333506" y="4017081"/>
            <a:ext cx="1130252" cy="1103772"/>
            <a:chOff x="2204084" y="4017582"/>
            <a:chExt cx="1130252" cy="1103772"/>
          </a:xfrm>
          <a:solidFill>
            <a:schemeClr val="bg1">
              <a:lumMod val="95000"/>
            </a:schemeClr>
          </a:solidFill>
        </p:grpSpPr>
        <p:grpSp>
          <p:nvGrpSpPr>
            <p:cNvPr id="31" name="组合 30"/>
            <p:cNvGrpSpPr/>
            <p:nvPr/>
          </p:nvGrpSpPr>
          <p:grpSpPr>
            <a:xfrm>
              <a:off x="2204084" y="4017582"/>
              <a:ext cx="565126" cy="551886"/>
              <a:chOff x="2205672" y="4017582"/>
              <a:chExt cx="565126" cy="551886"/>
            </a:xfrm>
            <a:grpFill/>
          </p:grpSpPr>
          <p:sp>
            <p:nvSpPr>
              <p:cNvPr id="47" name="矩形 46"/>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8" name="矩形 47"/>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9" name="矩形 48"/>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0" name="矩形 49"/>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2" name="组合 31"/>
            <p:cNvGrpSpPr/>
            <p:nvPr/>
          </p:nvGrpSpPr>
          <p:grpSpPr>
            <a:xfrm>
              <a:off x="2769210" y="4017582"/>
              <a:ext cx="565126" cy="551886"/>
              <a:chOff x="2205672" y="4017582"/>
              <a:chExt cx="565126" cy="551886"/>
            </a:xfrm>
            <a:grpFill/>
          </p:grpSpPr>
          <p:sp>
            <p:nvSpPr>
              <p:cNvPr id="43" name="矩形 42"/>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4" name="矩形 43"/>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5" name="矩形 44"/>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矩形 45"/>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3" name="组合 32"/>
            <p:cNvGrpSpPr/>
            <p:nvPr/>
          </p:nvGrpSpPr>
          <p:grpSpPr>
            <a:xfrm>
              <a:off x="2204084" y="4569468"/>
              <a:ext cx="565126" cy="551886"/>
              <a:chOff x="2205672" y="4017582"/>
              <a:chExt cx="565126" cy="551886"/>
            </a:xfrm>
            <a:grpFill/>
          </p:grpSpPr>
          <p:sp>
            <p:nvSpPr>
              <p:cNvPr id="39" name="矩形 38"/>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0" name="矩形 39"/>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1" name="矩形 40"/>
              <p:cNvSpPr/>
              <p:nvPr/>
            </p:nvSpPr>
            <p:spPr>
              <a:xfrm>
                <a:off x="2205672" y="4293525"/>
                <a:ext cx="281354" cy="27594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endParaRPr lang="zh-CN" altLang="en-US" sz="1000" dirty="0">
                  <a:solidFill>
                    <a:schemeClr val="tx1"/>
                  </a:solidFill>
                </a:endParaRPr>
              </a:p>
            </p:txBody>
          </p:sp>
          <p:sp>
            <p:nvSpPr>
              <p:cNvPr id="42" name="矩形 41"/>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4" name="组合 33"/>
            <p:cNvGrpSpPr/>
            <p:nvPr/>
          </p:nvGrpSpPr>
          <p:grpSpPr>
            <a:xfrm>
              <a:off x="2769210" y="4569468"/>
              <a:ext cx="565126" cy="551886"/>
              <a:chOff x="2205672" y="4017582"/>
              <a:chExt cx="565126" cy="551886"/>
            </a:xfrm>
            <a:grpFill/>
          </p:grpSpPr>
          <p:sp>
            <p:nvSpPr>
              <p:cNvPr id="35" name="矩形 3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6" name="矩形 3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7" name="矩形 3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矩形 3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1" name="组合 50"/>
          <p:cNvGrpSpPr/>
          <p:nvPr/>
        </p:nvGrpSpPr>
        <p:grpSpPr>
          <a:xfrm>
            <a:off x="2205672" y="5122796"/>
            <a:ext cx="1130252" cy="1103772"/>
            <a:chOff x="2204084" y="4017582"/>
            <a:chExt cx="1130252" cy="1103772"/>
          </a:xfrm>
          <a:solidFill>
            <a:schemeClr val="bg1">
              <a:lumMod val="95000"/>
            </a:schemeClr>
          </a:solidFill>
        </p:grpSpPr>
        <p:grpSp>
          <p:nvGrpSpPr>
            <p:cNvPr id="52" name="组合 51"/>
            <p:cNvGrpSpPr/>
            <p:nvPr/>
          </p:nvGrpSpPr>
          <p:grpSpPr>
            <a:xfrm>
              <a:off x="2204084" y="4017582"/>
              <a:ext cx="565126" cy="551886"/>
              <a:chOff x="2205672" y="4017582"/>
              <a:chExt cx="565126" cy="551886"/>
            </a:xfrm>
            <a:grpFill/>
          </p:grpSpPr>
          <p:sp>
            <p:nvSpPr>
              <p:cNvPr id="68" name="矩形 67"/>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9" name="矩形 68"/>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0" name="矩形 69"/>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1" name="矩形 70"/>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53" name="组合 52"/>
            <p:cNvGrpSpPr/>
            <p:nvPr/>
          </p:nvGrpSpPr>
          <p:grpSpPr>
            <a:xfrm>
              <a:off x="2769210" y="4017582"/>
              <a:ext cx="565126" cy="551886"/>
              <a:chOff x="2205672" y="4017582"/>
              <a:chExt cx="565126" cy="551886"/>
            </a:xfrm>
            <a:grpFill/>
          </p:grpSpPr>
          <p:sp>
            <p:nvSpPr>
              <p:cNvPr id="64" name="矩形 63"/>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5" name="矩形 64"/>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6" name="矩形 65"/>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7" name="矩形 66"/>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54" name="组合 53"/>
            <p:cNvGrpSpPr/>
            <p:nvPr/>
          </p:nvGrpSpPr>
          <p:grpSpPr>
            <a:xfrm>
              <a:off x="2204084" y="4569468"/>
              <a:ext cx="565126" cy="551886"/>
              <a:chOff x="2205672" y="4017582"/>
              <a:chExt cx="565126" cy="551886"/>
            </a:xfrm>
            <a:grpFill/>
          </p:grpSpPr>
          <p:sp>
            <p:nvSpPr>
              <p:cNvPr id="60" name="矩形 59"/>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1" name="矩形 60"/>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2" name="矩形 61"/>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3" name="矩形 62"/>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55" name="组合 54"/>
            <p:cNvGrpSpPr/>
            <p:nvPr/>
          </p:nvGrpSpPr>
          <p:grpSpPr>
            <a:xfrm>
              <a:off x="2769210" y="4569468"/>
              <a:ext cx="565126" cy="551886"/>
              <a:chOff x="2205672" y="4017582"/>
              <a:chExt cx="565126" cy="551886"/>
            </a:xfrm>
            <a:grpFill/>
          </p:grpSpPr>
          <p:sp>
            <p:nvSpPr>
              <p:cNvPr id="56" name="矩形 55"/>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7" name="矩形 56"/>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8" name="矩形 57"/>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9" name="矩形 58"/>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72" name="组合 71"/>
          <p:cNvGrpSpPr/>
          <p:nvPr/>
        </p:nvGrpSpPr>
        <p:grpSpPr>
          <a:xfrm>
            <a:off x="3333506" y="5123297"/>
            <a:ext cx="1130252" cy="1103772"/>
            <a:chOff x="2204084" y="4017582"/>
            <a:chExt cx="1130252" cy="1103772"/>
          </a:xfrm>
          <a:solidFill>
            <a:schemeClr val="bg1">
              <a:lumMod val="95000"/>
            </a:schemeClr>
          </a:solidFill>
        </p:grpSpPr>
        <p:grpSp>
          <p:nvGrpSpPr>
            <p:cNvPr id="73" name="组合 72"/>
            <p:cNvGrpSpPr/>
            <p:nvPr/>
          </p:nvGrpSpPr>
          <p:grpSpPr>
            <a:xfrm>
              <a:off x="2204084" y="4017582"/>
              <a:ext cx="565126" cy="551886"/>
              <a:chOff x="2205672" y="4017582"/>
              <a:chExt cx="565126" cy="551886"/>
            </a:xfrm>
            <a:grpFill/>
          </p:grpSpPr>
          <p:sp>
            <p:nvSpPr>
              <p:cNvPr id="89" name="矩形 88"/>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0" name="矩形 89"/>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1" name="矩形 90"/>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2" name="矩形 91"/>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74" name="组合 73"/>
            <p:cNvGrpSpPr/>
            <p:nvPr/>
          </p:nvGrpSpPr>
          <p:grpSpPr>
            <a:xfrm>
              <a:off x="2769210" y="4017582"/>
              <a:ext cx="565126" cy="551886"/>
              <a:chOff x="2205672" y="4017582"/>
              <a:chExt cx="565126" cy="551886"/>
            </a:xfrm>
            <a:grpFill/>
          </p:grpSpPr>
          <p:sp>
            <p:nvSpPr>
              <p:cNvPr id="85" name="矩形 8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6" name="矩形 8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7" name="矩形 8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8" name="矩形 8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75" name="组合 74"/>
            <p:cNvGrpSpPr/>
            <p:nvPr/>
          </p:nvGrpSpPr>
          <p:grpSpPr>
            <a:xfrm>
              <a:off x="2204084" y="4569468"/>
              <a:ext cx="565126" cy="551886"/>
              <a:chOff x="2205672" y="4017582"/>
              <a:chExt cx="565126" cy="551886"/>
            </a:xfrm>
            <a:grpFill/>
          </p:grpSpPr>
          <p:sp>
            <p:nvSpPr>
              <p:cNvPr id="81" name="矩形 80"/>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2" name="矩形 81"/>
              <p:cNvSpPr/>
              <p:nvPr/>
            </p:nvSpPr>
            <p:spPr>
              <a:xfrm>
                <a:off x="2489444" y="4017582"/>
                <a:ext cx="281354" cy="27594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a:t>
                </a:r>
                <a:endParaRPr lang="zh-CN" altLang="en-US" sz="1000" dirty="0">
                  <a:solidFill>
                    <a:schemeClr val="tx1"/>
                  </a:solidFill>
                </a:endParaRPr>
              </a:p>
            </p:txBody>
          </p:sp>
          <p:sp>
            <p:nvSpPr>
              <p:cNvPr id="83" name="矩形 82"/>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4" name="矩形 83"/>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76" name="组合 75"/>
            <p:cNvGrpSpPr/>
            <p:nvPr/>
          </p:nvGrpSpPr>
          <p:grpSpPr>
            <a:xfrm>
              <a:off x="2769210" y="4569468"/>
              <a:ext cx="565126" cy="551886"/>
              <a:chOff x="2205672" y="4017582"/>
              <a:chExt cx="565126" cy="551886"/>
            </a:xfrm>
            <a:grpFill/>
          </p:grpSpPr>
          <p:sp>
            <p:nvSpPr>
              <p:cNvPr id="77" name="矩形 76"/>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8" name="矩形 77"/>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9" name="矩形 78"/>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0" name="矩形 79"/>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sp>
        <p:nvSpPr>
          <p:cNvPr id="102" name="文本框 101"/>
          <p:cNvSpPr txBox="1"/>
          <p:nvPr/>
        </p:nvSpPr>
        <p:spPr>
          <a:xfrm>
            <a:off x="2167935" y="3671558"/>
            <a:ext cx="2331087" cy="369332"/>
          </a:xfrm>
          <a:prstGeom prst="rect">
            <a:avLst/>
          </a:prstGeom>
          <a:noFill/>
        </p:spPr>
        <p:txBody>
          <a:bodyPr wrap="none" rtlCol="0">
            <a:spAutoFit/>
          </a:bodyPr>
          <a:lstStyle/>
          <a:p>
            <a:r>
              <a:rPr lang="en-US" altLang="zh-CN" dirty="0"/>
              <a:t>0,  1,  2,  3,  4, 5,  6,  7</a:t>
            </a:r>
            <a:endParaRPr lang="zh-CN" altLang="en-US" dirty="0"/>
          </a:p>
        </p:txBody>
      </p:sp>
      <p:sp>
        <p:nvSpPr>
          <p:cNvPr id="103" name="文本框 102"/>
          <p:cNvSpPr txBox="1"/>
          <p:nvPr/>
        </p:nvSpPr>
        <p:spPr>
          <a:xfrm>
            <a:off x="1901863" y="3958646"/>
            <a:ext cx="602782" cy="2308324"/>
          </a:xfrm>
          <a:prstGeom prst="rect">
            <a:avLst/>
          </a:prstGeom>
          <a:noFill/>
        </p:spPr>
        <p:txBody>
          <a:bodyPr wrap="square" rtlCol="0">
            <a:spAutoFit/>
          </a:bodyPr>
          <a:lstStyle/>
          <a:p>
            <a:r>
              <a:rPr lang="en-US" altLang="zh-CN" dirty="0"/>
              <a:t>0,</a:t>
            </a:r>
          </a:p>
          <a:p>
            <a:r>
              <a:rPr lang="en-US" altLang="zh-CN" dirty="0"/>
              <a:t>1,  </a:t>
            </a:r>
          </a:p>
          <a:p>
            <a:r>
              <a:rPr lang="en-US" altLang="zh-CN" dirty="0"/>
              <a:t>2,  </a:t>
            </a:r>
          </a:p>
          <a:p>
            <a:r>
              <a:rPr lang="en-US" altLang="zh-CN" dirty="0"/>
              <a:t>3,  </a:t>
            </a:r>
          </a:p>
          <a:p>
            <a:r>
              <a:rPr lang="en-US" altLang="zh-CN" dirty="0"/>
              <a:t>4, </a:t>
            </a:r>
          </a:p>
          <a:p>
            <a:r>
              <a:rPr lang="en-US" altLang="zh-CN" dirty="0"/>
              <a:t>5,  </a:t>
            </a:r>
          </a:p>
          <a:p>
            <a:r>
              <a:rPr lang="en-US" altLang="zh-CN" dirty="0"/>
              <a:t>6,  </a:t>
            </a:r>
          </a:p>
          <a:p>
            <a:r>
              <a:rPr lang="en-US" altLang="zh-CN" dirty="0"/>
              <a:t>7</a:t>
            </a:r>
            <a:endParaRPr lang="zh-CN" altLang="en-US" dirty="0"/>
          </a:p>
        </p:txBody>
      </p:sp>
      <mc:AlternateContent xmlns:mc="http://schemas.openxmlformats.org/markup-compatibility/2006" xmlns:a14="http://schemas.microsoft.com/office/drawing/2010/main">
        <mc:Choice Requires="a14">
          <p:sp>
            <p:nvSpPr>
              <p:cNvPr id="105" name="文本框 104"/>
              <p:cNvSpPr txBox="1"/>
              <p:nvPr/>
            </p:nvSpPr>
            <p:spPr>
              <a:xfrm>
                <a:off x="5395326" y="3492763"/>
                <a:ext cx="6096000" cy="28075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0.9</m:t>
                                  </m:r>
                                </m:e>
                              </m:d>
                            </m:e>
                          </m:func>
                        </m:num>
                        <m:den>
                          <m:r>
                            <a:rPr lang="en-US" altLang="zh-CN" b="0" i="1" smtClean="0">
                              <a:latin typeface="Cambria Math" panose="02040503050406030204" pitchFamily="18" charset="0"/>
                            </a:rPr>
                            <m:t>𝑍</m:t>
                          </m:r>
                        </m:den>
                      </m:f>
                      <m:r>
                        <a:rPr lang="en-US" altLang="zh-CN" b="0" i="1" smtClean="0">
                          <a:latin typeface="Cambria Math" panose="02040503050406030204" pitchFamily="18" charset="0"/>
                        </a:rPr>
                        <m:t>≈0.082</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3,4</m:t>
                              </m:r>
                            </m:sub>
                          </m:sSub>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func>
                        </m:num>
                        <m:den>
                          <m:r>
                            <a:rPr lang="en-US" altLang="zh-CN" b="0" i="1" smtClean="0">
                              <a:latin typeface="Cambria Math" panose="02040503050406030204" pitchFamily="18" charset="0"/>
                            </a:rPr>
                            <m:t>𝑍</m:t>
                          </m:r>
                        </m:den>
                      </m:f>
                      <m:r>
                        <a:rPr lang="en-US" altLang="zh-CN" b="0" i="1" smtClean="0">
                          <a:latin typeface="Cambria Math" panose="02040503050406030204" pitchFamily="18" charset="0"/>
                        </a:rPr>
                        <m:t>≈0.091</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6,5</m:t>
                              </m:r>
                            </m:sub>
                          </m:sSub>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0.8</m:t>
                                  </m:r>
                                </m:e>
                              </m:d>
                            </m:e>
                          </m:func>
                        </m:num>
                        <m:den>
                          <m:r>
                            <a:rPr lang="en-US" altLang="zh-CN" b="0" i="1" smtClean="0">
                              <a:latin typeface="Cambria Math" panose="02040503050406030204" pitchFamily="18" charset="0"/>
                            </a:rPr>
                            <m:t>𝑍</m:t>
                          </m:r>
                        </m:den>
                      </m:f>
                      <m:r>
                        <a:rPr lang="en-US" altLang="zh-CN" b="0" i="1" smtClean="0">
                          <a:latin typeface="Cambria Math" panose="02040503050406030204" pitchFamily="18" charset="0"/>
                        </a:rPr>
                        <m:t>≈0.074</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0.9</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0.8</m:t>
                              </m:r>
                            </m:e>
                          </m:d>
                        </m:e>
                      </m:func>
                      <m:r>
                        <a:rPr lang="en-US" altLang="zh-CN" b="0" i="1" smtClean="0">
                          <a:latin typeface="Cambria Math" panose="02040503050406030204" pitchFamily="18" charset="0"/>
                        </a:rPr>
                        <m:t>+61∗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func>
                      <m:r>
                        <a:rPr lang="en-US" altLang="zh-CN" b="0" i="1" smtClean="0">
                          <a:latin typeface="Cambria Math" panose="02040503050406030204" pitchFamily="18" charset="0"/>
                        </a:rPr>
                        <m:t>≈29.844</m:t>
                      </m:r>
                    </m:oMath>
                  </m:oMathPara>
                </a14:m>
                <a:endParaRPr lang="en-US" altLang="zh-CN" b="0" dirty="0"/>
              </a:p>
              <a:p>
                <a:endParaRPr lang="en-US" altLang="zh-CN" b="0" dirty="0"/>
              </a:p>
              <a:p>
                <a:endParaRPr lang="en-US" altLang="zh-CN" b="0" dirty="0"/>
              </a:p>
              <a:p>
                <a:endParaRPr lang="zh-CN" altLang="en-US" dirty="0"/>
              </a:p>
            </p:txBody>
          </p:sp>
        </mc:Choice>
        <mc:Fallback xmlns="">
          <p:sp>
            <p:nvSpPr>
              <p:cNvPr id="105" name="文本框 104"/>
              <p:cNvSpPr txBox="1">
                <a:spLocks noRot="1" noChangeAspect="1" noMove="1" noResize="1" noEditPoints="1" noAdjustHandles="1" noChangeArrowheads="1" noChangeShapeType="1" noTextEdit="1"/>
              </p:cNvSpPr>
              <p:nvPr/>
            </p:nvSpPr>
            <p:spPr>
              <a:xfrm>
                <a:off x="5395326" y="3492763"/>
                <a:ext cx="6096000" cy="2807500"/>
              </a:xfrm>
              <a:prstGeom prst="rect">
                <a:avLst/>
              </a:prstGeom>
              <a:blipFill rotWithShape="1">
                <a:blip r:embed="rId4"/>
                <a:stretch>
                  <a:fillRect l="-6" t="-9" r="6" b="15"/>
                </a:stretch>
              </a:blipFill>
            </p:spPr>
            <p:txBody>
              <a:bodyPr/>
              <a:lstStyle/>
              <a:p>
                <a:r>
                  <a:rPr lang="zh-CN" altLang="en-US">
                    <a:noFill/>
                  </a:rPr>
                  <a:t> </a:t>
                </a:r>
              </a:p>
            </p:txBody>
          </p:sp>
        </mc:Fallback>
      </mc:AlternateContent>
      <p:sp>
        <p:nvSpPr>
          <p:cNvPr id="106" name="文本框 105"/>
          <p:cNvSpPr txBox="1"/>
          <p:nvPr/>
        </p:nvSpPr>
        <p:spPr>
          <a:xfrm>
            <a:off x="2344264" y="6268276"/>
            <a:ext cx="1805302" cy="369332"/>
          </a:xfrm>
          <a:prstGeom prst="rect">
            <a:avLst/>
          </a:prstGeom>
          <a:noFill/>
        </p:spPr>
        <p:txBody>
          <a:bodyPr wrap="none" rtlCol="0">
            <a:spAutoFit/>
          </a:bodyPr>
          <a:lstStyle/>
          <a:p>
            <a:r>
              <a:rPr lang="en-US" altLang="zh-CN" dirty="0"/>
              <a:t>Other reward -1</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Zhenggang’s</a:t>
            </a:r>
            <a:r>
              <a:rPr lang="en-US" altLang="zh-CN" dirty="0"/>
              <a:t> Dilemma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One common practice (e.g. by soft actor-critic, SAC) is to scale the exp term</a:t>
                </a:r>
              </a:p>
              <a:p>
                <a:pPr lvl="1"/>
                <a:r>
                  <a:rPr lang="en-US" altLang="zh-CN" dirty="0"/>
                  <a:t>If </a:t>
                </a:r>
                <a14:m>
                  <m:oMath xmlns:m="http://schemas.openxmlformats.org/officeDocument/2006/math">
                    <m:r>
                      <a:rPr lang="en-US" altLang="zh-CN" b="0" i="1" smtClean="0">
                        <a:latin typeface="Cambria Math" panose="02040503050406030204" pitchFamily="18" charset="0"/>
                      </a:rPr>
                      <m:t>𝐴</m:t>
                    </m:r>
                  </m:oMath>
                </a14:m>
                <a:r>
                  <a:rPr lang="en-US" altLang="zh-CN" dirty="0"/>
                  <a:t> is too large, then probability will converge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3,4</m:t>
                        </m:r>
                      </m:sub>
                    </m:sSub>
                  </m:oMath>
                </a14:m>
                <a:r>
                  <a:rPr lang="en-US" altLang="zh-CN" dirty="0"/>
                  <a:t> and hinders exploration (as estimation could be inaccurate)</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44" b="7"/>
                </a:stretch>
              </a:blipFill>
            </p:spPr>
            <p:txBody>
              <a:bodyPr/>
              <a:lstStyle/>
              <a:p>
                <a:r>
                  <a:rPr lang="zh-CN" altLang="en-US">
                    <a:noFill/>
                  </a:rPr>
                  <a:t> </a:t>
                </a:r>
              </a:p>
            </p:txBody>
          </p:sp>
        </mc:Fallback>
      </mc:AlternateContent>
      <p:grpSp>
        <p:nvGrpSpPr>
          <p:cNvPr id="8" name="组合 7"/>
          <p:cNvGrpSpPr/>
          <p:nvPr/>
        </p:nvGrpSpPr>
        <p:grpSpPr>
          <a:xfrm>
            <a:off x="2205672" y="4017582"/>
            <a:ext cx="565126" cy="551886"/>
            <a:chOff x="2205672" y="4017582"/>
            <a:chExt cx="565126" cy="551886"/>
          </a:xfrm>
        </p:grpSpPr>
        <p:sp>
          <p:nvSpPr>
            <p:cNvPr id="4" name="矩形 3"/>
            <p:cNvSpPr/>
            <p:nvPr/>
          </p:nvSpPr>
          <p:spPr>
            <a:xfrm>
              <a:off x="2205672" y="4017582"/>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89444" y="4017582"/>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05672" y="4293525"/>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89444" y="4293525"/>
              <a:ext cx="281354" cy="275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205672" y="4017582"/>
            <a:ext cx="1130252" cy="1103772"/>
            <a:chOff x="2204084" y="4017582"/>
            <a:chExt cx="1130252" cy="1103772"/>
          </a:xfrm>
          <a:solidFill>
            <a:schemeClr val="bg1">
              <a:lumMod val="95000"/>
            </a:schemeClr>
          </a:solidFill>
        </p:grpSpPr>
        <p:grpSp>
          <p:nvGrpSpPr>
            <p:cNvPr id="9" name="组合 8"/>
            <p:cNvGrpSpPr/>
            <p:nvPr/>
          </p:nvGrpSpPr>
          <p:grpSpPr>
            <a:xfrm>
              <a:off x="2204084" y="4017582"/>
              <a:ext cx="565126" cy="551886"/>
              <a:chOff x="2205672" y="4017582"/>
              <a:chExt cx="565126" cy="551886"/>
            </a:xfrm>
            <a:grpFill/>
          </p:grpSpPr>
          <p:sp>
            <p:nvSpPr>
              <p:cNvPr id="10" name="矩形 9"/>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1" name="矩形 10"/>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 name="矩形 11"/>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 name="矩形 12"/>
              <p:cNvSpPr/>
              <p:nvPr/>
            </p:nvSpPr>
            <p:spPr>
              <a:xfrm>
                <a:off x="2489444" y="4293525"/>
                <a:ext cx="281354" cy="27594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.9</a:t>
                </a:r>
                <a:endParaRPr lang="zh-CN" altLang="en-US" sz="1000" dirty="0">
                  <a:solidFill>
                    <a:schemeClr val="tx1"/>
                  </a:solidFill>
                </a:endParaRPr>
              </a:p>
            </p:txBody>
          </p:sp>
        </p:grpSp>
        <p:grpSp>
          <p:nvGrpSpPr>
            <p:cNvPr id="14" name="组合 13"/>
            <p:cNvGrpSpPr/>
            <p:nvPr/>
          </p:nvGrpSpPr>
          <p:grpSpPr>
            <a:xfrm>
              <a:off x="2769210" y="4017582"/>
              <a:ext cx="565126" cy="551886"/>
              <a:chOff x="2205672" y="4017582"/>
              <a:chExt cx="565126" cy="551886"/>
            </a:xfrm>
            <a:grpFill/>
          </p:grpSpPr>
          <p:sp>
            <p:nvSpPr>
              <p:cNvPr id="15" name="矩形 1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 name="矩形 1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7" name="矩形 1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8" name="矩形 1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19" name="组合 18"/>
            <p:cNvGrpSpPr/>
            <p:nvPr/>
          </p:nvGrpSpPr>
          <p:grpSpPr>
            <a:xfrm>
              <a:off x="2204084" y="4569468"/>
              <a:ext cx="565126" cy="551886"/>
              <a:chOff x="2205672" y="4017582"/>
              <a:chExt cx="565126" cy="551886"/>
            </a:xfrm>
            <a:grpFill/>
          </p:grpSpPr>
          <p:sp>
            <p:nvSpPr>
              <p:cNvPr id="20" name="矩形 19"/>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1" name="矩形 20"/>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2" name="矩形 21"/>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3" name="矩形 22"/>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24" name="组合 23"/>
            <p:cNvGrpSpPr/>
            <p:nvPr/>
          </p:nvGrpSpPr>
          <p:grpSpPr>
            <a:xfrm>
              <a:off x="2769210" y="4569468"/>
              <a:ext cx="565126" cy="551886"/>
              <a:chOff x="2205672" y="4017582"/>
              <a:chExt cx="565126" cy="551886"/>
            </a:xfrm>
            <a:grpFill/>
          </p:grpSpPr>
          <p:sp>
            <p:nvSpPr>
              <p:cNvPr id="25" name="矩形 2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6" name="矩形 2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7" name="矩形 2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8" name="矩形 2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30" name="组合 29"/>
          <p:cNvGrpSpPr/>
          <p:nvPr/>
        </p:nvGrpSpPr>
        <p:grpSpPr>
          <a:xfrm>
            <a:off x="3333506" y="4017081"/>
            <a:ext cx="1130252" cy="1103772"/>
            <a:chOff x="2204084" y="4017582"/>
            <a:chExt cx="1130252" cy="1103772"/>
          </a:xfrm>
          <a:solidFill>
            <a:schemeClr val="bg1">
              <a:lumMod val="95000"/>
            </a:schemeClr>
          </a:solidFill>
        </p:grpSpPr>
        <p:grpSp>
          <p:nvGrpSpPr>
            <p:cNvPr id="31" name="组合 30"/>
            <p:cNvGrpSpPr/>
            <p:nvPr/>
          </p:nvGrpSpPr>
          <p:grpSpPr>
            <a:xfrm>
              <a:off x="2204084" y="4017582"/>
              <a:ext cx="565126" cy="551886"/>
              <a:chOff x="2205672" y="4017582"/>
              <a:chExt cx="565126" cy="551886"/>
            </a:xfrm>
            <a:grpFill/>
          </p:grpSpPr>
          <p:sp>
            <p:nvSpPr>
              <p:cNvPr id="47" name="矩形 46"/>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8" name="矩形 47"/>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9" name="矩形 48"/>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0" name="矩形 49"/>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2" name="组合 31"/>
            <p:cNvGrpSpPr/>
            <p:nvPr/>
          </p:nvGrpSpPr>
          <p:grpSpPr>
            <a:xfrm>
              <a:off x="2769210" y="4017582"/>
              <a:ext cx="565126" cy="551886"/>
              <a:chOff x="2205672" y="4017582"/>
              <a:chExt cx="565126" cy="551886"/>
            </a:xfrm>
            <a:grpFill/>
          </p:grpSpPr>
          <p:sp>
            <p:nvSpPr>
              <p:cNvPr id="43" name="矩形 42"/>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4" name="矩形 43"/>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5" name="矩形 44"/>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矩形 45"/>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3" name="组合 32"/>
            <p:cNvGrpSpPr/>
            <p:nvPr/>
          </p:nvGrpSpPr>
          <p:grpSpPr>
            <a:xfrm>
              <a:off x="2204084" y="4569468"/>
              <a:ext cx="565126" cy="551886"/>
              <a:chOff x="2205672" y="4017582"/>
              <a:chExt cx="565126" cy="551886"/>
            </a:xfrm>
            <a:grpFill/>
          </p:grpSpPr>
          <p:sp>
            <p:nvSpPr>
              <p:cNvPr id="39" name="矩形 38"/>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0" name="矩形 39"/>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1" name="矩形 40"/>
              <p:cNvSpPr/>
              <p:nvPr/>
            </p:nvSpPr>
            <p:spPr>
              <a:xfrm>
                <a:off x="2205672" y="4293525"/>
                <a:ext cx="281354" cy="275943"/>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endParaRPr lang="zh-CN" altLang="en-US" sz="1000" dirty="0">
                  <a:solidFill>
                    <a:schemeClr val="tx1"/>
                  </a:solidFill>
                </a:endParaRPr>
              </a:p>
            </p:txBody>
          </p:sp>
          <p:sp>
            <p:nvSpPr>
              <p:cNvPr id="42" name="矩形 41"/>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34" name="组合 33"/>
            <p:cNvGrpSpPr/>
            <p:nvPr/>
          </p:nvGrpSpPr>
          <p:grpSpPr>
            <a:xfrm>
              <a:off x="2769210" y="4569468"/>
              <a:ext cx="565126" cy="551886"/>
              <a:chOff x="2205672" y="4017582"/>
              <a:chExt cx="565126" cy="551886"/>
            </a:xfrm>
            <a:grpFill/>
          </p:grpSpPr>
          <p:sp>
            <p:nvSpPr>
              <p:cNvPr id="35" name="矩形 3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6" name="矩形 3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7" name="矩形 3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矩形 3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51" name="组合 50"/>
          <p:cNvGrpSpPr/>
          <p:nvPr/>
        </p:nvGrpSpPr>
        <p:grpSpPr>
          <a:xfrm>
            <a:off x="2205672" y="5122796"/>
            <a:ext cx="1130252" cy="1103772"/>
            <a:chOff x="2204084" y="4017582"/>
            <a:chExt cx="1130252" cy="1103772"/>
          </a:xfrm>
          <a:solidFill>
            <a:schemeClr val="bg1">
              <a:lumMod val="95000"/>
            </a:schemeClr>
          </a:solidFill>
        </p:grpSpPr>
        <p:grpSp>
          <p:nvGrpSpPr>
            <p:cNvPr id="52" name="组合 51"/>
            <p:cNvGrpSpPr/>
            <p:nvPr/>
          </p:nvGrpSpPr>
          <p:grpSpPr>
            <a:xfrm>
              <a:off x="2204084" y="4017582"/>
              <a:ext cx="565126" cy="551886"/>
              <a:chOff x="2205672" y="4017582"/>
              <a:chExt cx="565126" cy="551886"/>
            </a:xfrm>
            <a:grpFill/>
          </p:grpSpPr>
          <p:sp>
            <p:nvSpPr>
              <p:cNvPr id="68" name="矩形 67"/>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9" name="矩形 68"/>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0" name="矩形 69"/>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1" name="矩形 70"/>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53" name="组合 52"/>
            <p:cNvGrpSpPr/>
            <p:nvPr/>
          </p:nvGrpSpPr>
          <p:grpSpPr>
            <a:xfrm>
              <a:off x="2769210" y="4017582"/>
              <a:ext cx="565126" cy="551886"/>
              <a:chOff x="2205672" y="4017582"/>
              <a:chExt cx="565126" cy="551886"/>
            </a:xfrm>
            <a:grpFill/>
          </p:grpSpPr>
          <p:sp>
            <p:nvSpPr>
              <p:cNvPr id="64" name="矩形 63"/>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5" name="矩形 64"/>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6" name="矩形 65"/>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7" name="矩形 66"/>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54" name="组合 53"/>
            <p:cNvGrpSpPr/>
            <p:nvPr/>
          </p:nvGrpSpPr>
          <p:grpSpPr>
            <a:xfrm>
              <a:off x="2204084" y="4569468"/>
              <a:ext cx="565126" cy="551886"/>
              <a:chOff x="2205672" y="4017582"/>
              <a:chExt cx="565126" cy="551886"/>
            </a:xfrm>
            <a:grpFill/>
          </p:grpSpPr>
          <p:sp>
            <p:nvSpPr>
              <p:cNvPr id="60" name="矩形 59"/>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1" name="矩形 60"/>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2" name="矩形 61"/>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3" name="矩形 62"/>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55" name="组合 54"/>
            <p:cNvGrpSpPr/>
            <p:nvPr/>
          </p:nvGrpSpPr>
          <p:grpSpPr>
            <a:xfrm>
              <a:off x="2769210" y="4569468"/>
              <a:ext cx="565126" cy="551886"/>
              <a:chOff x="2205672" y="4017582"/>
              <a:chExt cx="565126" cy="551886"/>
            </a:xfrm>
            <a:grpFill/>
          </p:grpSpPr>
          <p:sp>
            <p:nvSpPr>
              <p:cNvPr id="56" name="矩形 55"/>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7" name="矩形 56"/>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8" name="矩形 57"/>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9" name="矩形 58"/>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grpSp>
        <p:nvGrpSpPr>
          <p:cNvPr id="72" name="组合 71"/>
          <p:cNvGrpSpPr/>
          <p:nvPr/>
        </p:nvGrpSpPr>
        <p:grpSpPr>
          <a:xfrm>
            <a:off x="3333506" y="5123297"/>
            <a:ext cx="1130252" cy="1103772"/>
            <a:chOff x="2204084" y="4017582"/>
            <a:chExt cx="1130252" cy="1103772"/>
          </a:xfrm>
          <a:solidFill>
            <a:schemeClr val="bg1">
              <a:lumMod val="95000"/>
            </a:schemeClr>
          </a:solidFill>
        </p:grpSpPr>
        <p:grpSp>
          <p:nvGrpSpPr>
            <p:cNvPr id="73" name="组合 72"/>
            <p:cNvGrpSpPr/>
            <p:nvPr/>
          </p:nvGrpSpPr>
          <p:grpSpPr>
            <a:xfrm>
              <a:off x="2204084" y="4017582"/>
              <a:ext cx="565126" cy="551886"/>
              <a:chOff x="2205672" y="4017582"/>
              <a:chExt cx="565126" cy="551886"/>
            </a:xfrm>
            <a:grpFill/>
          </p:grpSpPr>
          <p:sp>
            <p:nvSpPr>
              <p:cNvPr id="89" name="矩形 88"/>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0" name="矩形 89"/>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1" name="矩形 90"/>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2" name="矩形 91"/>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74" name="组合 73"/>
            <p:cNvGrpSpPr/>
            <p:nvPr/>
          </p:nvGrpSpPr>
          <p:grpSpPr>
            <a:xfrm>
              <a:off x="2769210" y="4017582"/>
              <a:ext cx="565126" cy="551886"/>
              <a:chOff x="2205672" y="4017582"/>
              <a:chExt cx="565126" cy="551886"/>
            </a:xfrm>
            <a:grpFill/>
          </p:grpSpPr>
          <p:sp>
            <p:nvSpPr>
              <p:cNvPr id="85" name="矩形 84"/>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6" name="矩形 85"/>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7" name="矩形 86"/>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8" name="矩形 87"/>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75" name="组合 74"/>
            <p:cNvGrpSpPr/>
            <p:nvPr/>
          </p:nvGrpSpPr>
          <p:grpSpPr>
            <a:xfrm>
              <a:off x="2204084" y="4569468"/>
              <a:ext cx="565126" cy="551886"/>
              <a:chOff x="2205672" y="4017582"/>
              <a:chExt cx="565126" cy="551886"/>
            </a:xfrm>
            <a:grpFill/>
          </p:grpSpPr>
          <p:sp>
            <p:nvSpPr>
              <p:cNvPr id="81" name="矩形 80"/>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2" name="矩形 81"/>
              <p:cNvSpPr/>
              <p:nvPr/>
            </p:nvSpPr>
            <p:spPr>
              <a:xfrm>
                <a:off x="2489444" y="4017582"/>
                <a:ext cx="281354" cy="27594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a:t>
                </a:r>
                <a:endParaRPr lang="zh-CN" altLang="en-US" sz="1000" dirty="0">
                  <a:solidFill>
                    <a:schemeClr val="tx1"/>
                  </a:solidFill>
                </a:endParaRPr>
              </a:p>
            </p:txBody>
          </p:sp>
          <p:sp>
            <p:nvSpPr>
              <p:cNvPr id="83" name="矩形 82"/>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4" name="矩形 83"/>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76" name="组合 75"/>
            <p:cNvGrpSpPr/>
            <p:nvPr/>
          </p:nvGrpSpPr>
          <p:grpSpPr>
            <a:xfrm>
              <a:off x="2769210" y="4569468"/>
              <a:ext cx="565126" cy="551886"/>
              <a:chOff x="2205672" y="4017582"/>
              <a:chExt cx="565126" cy="551886"/>
            </a:xfrm>
            <a:grpFill/>
          </p:grpSpPr>
          <p:sp>
            <p:nvSpPr>
              <p:cNvPr id="77" name="矩形 76"/>
              <p:cNvSpPr/>
              <p:nvPr/>
            </p:nvSpPr>
            <p:spPr>
              <a:xfrm>
                <a:off x="2205672"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8" name="矩形 77"/>
              <p:cNvSpPr/>
              <p:nvPr/>
            </p:nvSpPr>
            <p:spPr>
              <a:xfrm>
                <a:off x="2489444" y="4017582"/>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9" name="矩形 78"/>
              <p:cNvSpPr/>
              <p:nvPr/>
            </p:nvSpPr>
            <p:spPr>
              <a:xfrm>
                <a:off x="2205672"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0" name="矩形 79"/>
              <p:cNvSpPr/>
              <p:nvPr/>
            </p:nvSpPr>
            <p:spPr>
              <a:xfrm>
                <a:off x="2489444" y="4293525"/>
                <a:ext cx="281354" cy="27594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sp>
        <p:nvSpPr>
          <p:cNvPr id="102" name="文本框 101"/>
          <p:cNvSpPr txBox="1"/>
          <p:nvPr/>
        </p:nvSpPr>
        <p:spPr>
          <a:xfrm>
            <a:off x="2167935" y="3671558"/>
            <a:ext cx="2331087" cy="369332"/>
          </a:xfrm>
          <a:prstGeom prst="rect">
            <a:avLst/>
          </a:prstGeom>
          <a:noFill/>
        </p:spPr>
        <p:txBody>
          <a:bodyPr wrap="none" rtlCol="0">
            <a:spAutoFit/>
          </a:bodyPr>
          <a:lstStyle/>
          <a:p>
            <a:r>
              <a:rPr lang="en-US" altLang="zh-CN" dirty="0"/>
              <a:t>0,  1,  2,  3,  4, 5,  6,  7</a:t>
            </a:r>
            <a:endParaRPr lang="zh-CN" altLang="en-US" dirty="0"/>
          </a:p>
        </p:txBody>
      </p:sp>
      <p:sp>
        <p:nvSpPr>
          <p:cNvPr id="103" name="文本框 102"/>
          <p:cNvSpPr txBox="1"/>
          <p:nvPr/>
        </p:nvSpPr>
        <p:spPr>
          <a:xfrm>
            <a:off x="1901863" y="3958646"/>
            <a:ext cx="602782" cy="2308324"/>
          </a:xfrm>
          <a:prstGeom prst="rect">
            <a:avLst/>
          </a:prstGeom>
          <a:noFill/>
        </p:spPr>
        <p:txBody>
          <a:bodyPr wrap="square" rtlCol="0">
            <a:spAutoFit/>
          </a:bodyPr>
          <a:lstStyle/>
          <a:p>
            <a:r>
              <a:rPr lang="en-US" altLang="zh-CN" dirty="0"/>
              <a:t>0,</a:t>
            </a:r>
          </a:p>
          <a:p>
            <a:r>
              <a:rPr lang="en-US" altLang="zh-CN" dirty="0"/>
              <a:t>1,  </a:t>
            </a:r>
          </a:p>
          <a:p>
            <a:r>
              <a:rPr lang="en-US" altLang="zh-CN" dirty="0"/>
              <a:t>2,  </a:t>
            </a:r>
          </a:p>
          <a:p>
            <a:r>
              <a:rPr lang="en-US" altLang="zh-CN" dirty="0"/>
              <a:t>3,  </a:t>
            </a:r>
          </a:p>
          <a:p>
            <a:r>
              <a:rPr lang="en-US" altLang="zh-CN" dirty="0"/>
              <a:t>4, </a:t>
            </a:r>
          </a:p>
          <a:p>
            <a:r>
              <a:rPr lang="en-US" altLang="zh-CN" dirty="0"/>
              <a:t>5,  </a:t>
            </a:r>
          </a:p>
          <a:p>
            <a:r>
              <a:rPr lang="en-US" altLang="zh-CN" dirty="0"/>
              <a:t>6,  </a:t>
            </a:r>
          </a:p>
          <a:p>
            <a:r>
              <a:rPr lang="en-US" altLang="zh-CN" dirty="0"/>
              <a:t>7</a:t>
            </a:r>
            <a:endParaRPr lang="zh-CN" altLang="en-US" dirty="0"/>
          </a:p>
        </p:txBody>
      </p:sp>
      <mc:AlternateContent xmlns:mc="http://schemas.openxmlformats.org/markup-compatibility/2006" xmlns:a14="http://schemas.microsoft.com/office/drawing/2010/main">
        <mc:Choice Requires="a14">
          <p:sp>
            <p:nvSpPr>
              <p:cNvPr id="105" name="文本框 104"/>
              <p:cNvSpPr txBox="1"/>
              <p:nvPr/>
            </p:nvSpPr>
            <p:spPr>
              <a:xfrm>
                <a:off x="5395325" y="3492763"/>
                <a:ext cx="6508399" cy="3429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0.9/</m:t>
                                  </m:r>
                                  <m:r>
                                    <a:rPr lang="en-US" altLang="zh-CN" b="0" i="1" smtClean="0">
                                      <a:latin typeface="Cambria Math" panose="02040503050406030204" pitchFamily="18" charset="0"/>
                                    </a:rPr>
                                    <m:t>𝐴</m:t>
                                  </m:r>
                                </m:e>
                              </m:d>
                            </m:e>
                          </m:func>
                        </m:num>
                        <m:den>
                          <m:r>
                            <a:rPr lang="en-US" altLang="zh-CN" b="0" i="1" smtClean="0">
                              <a:latin typeface="Cambria Math" panose="02040503050406030204" pitchFamily="18" charset="0"/>
                            </a:rPr>
                            <m:t>𝑍</m:t>
                          </m:r>
                        </m:den>
                      </m:f>
                      <m:r>
                        <a:rPr lang="en-US" altLang="zh-CN" b="0" i="1" smtClean="0">
                          <a:latin typeface="Cambria Math" panose="02040503050406030204" pitchFamily="18" charset="0"/>
                        </a:rPr>
                        <m:t>≈0.245</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3,4</m:t>
                              </m:r>
                            </m:sub>
                          </m:sSub>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𝐴</m:t>
                                  </m:r>
                                </m:e>
                              </m:d>
                            </m:e>
                          </m:func>
                        </m:num>
                        <m:den>
                          <m:r>
                            <a:rPr lang="en-US" altLang="zh-CN" b="0" i="1" smtClean="0">
                              <a:latin typeface="Cambria Math" panose="02040503050406030204" pitchFamily="18" charset="0"/>
                            </a:rPr>
                            <m:t>𝑍</m:t>
                          </m:r>
                        </m:den>
                      </m:f>
                      <m:r>
                        <a:rPr lang="en-US" altLang="zh-CN" b="0" i="1" smtClean="0">
                          <a:latin typeface="Cambria Math" panose="02040503050406030204" pitchFamily="18" charset="0"/>
                        </a:rPr>
                        <m:t>≈0.665</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6,5</m:t>
                              </m:r>
                            </m:sub>
                          </m:sSub>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0.8/</m:t>
                                  </m:r>
                                  <m:r>
                                    <a:rPr lang="en-US" altLang="zh-CN" b="0" i="1" smtClean="0">
                                      <a:latin typeface="Cambria Math" panose="02040503050406030204" pitchFamily="18" charset="0"/>
                                    </a:rPr>
                                    <m:t>𝐴</m:t>
                                  </m:r>
                                </m:e>
                              </m:d>
                            </m:e>
                          </m:func>
                        </m:num>
                        <m:den>
                          <m:r>
                            <a:rPr lang="en-US" altLang="zh-CN" b="0" i="1" smtClean="0">
                              <a:latin typeface="Cambria Math" panose="02040503050406030204" pitchFamily="18" charset="0"/>
                            </a:rPr>
                            <m:t>𝑍</m:t>
                          </m:r>
                        </m:den>
                      </m:f>
                      <m:r>
                        <a:rPr lang="en-US" altLang="zh-CN" b="0" i="1" smtClean="0">
                          <a:latin typeface="Cambria Math" panose="02040503050406030204" pitchFamily="18" charset="0"/>
                        </a:rPr>
                        <m:t>≈0.090</m:t>
                      </m:r>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𝐴</m:t>
                      </m:r>
                      <m:r>
                        <a:rPr lang="en-US" altLang="zh-CN" b="0" i="1" smtClean="0">
                          <a:solidFill>
                            <a:srgbClr val="FF0000"/>
                          </a:solidFill>
                          <a:latin typeface="Cambria Math" panose="02040503050406030204" pitchFamily="18" charset="0"/>
                        </a:rPr>
                        <m:t>=0.1</m:t>
                      </m:r>
                    </m:oMath>
                  </m:oMathPara>
                </a14:m>
                <a:endParaRPr lang="en-US" altLang="zh-CN"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0.9/</m:t>
                              </m:r>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0.8/</m:t>
                              </m:r>
                              <m:r>
                                <a:rPr lang="en-US" altLang="zh-CN" b="0" i="1" smtClean="0">
                                  <a:latin typeface="Cambria Math" panose="02040503050406030204" pitchFamily="18" charset="0"/>
                                </a:rPr>
                                <m:t>𝐴</m:t>
                              </m:r>
                            </m:e>
                          </m:d>
                        </m:e>
                      </m:func>
                      <m:r>
                        <a:rPr lang="en-US" altLang="zh-CN" b="0" i="1" smtClean="0">
                          <a:latin typeface="Cambria Math" panose="02040503050406030204" pitchFamily="18" charset="0"/>
                        </a:rPr>
                        <m:t>+61∗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𝐴</m:t>
                                  </m:r>
                                </m:den>
                              </m:f>
                            </m:e>
                          </m:d>
                        </m:e>
                      </m:func>
                      <m:r>
                        <a:rPr lang="en-US" altLang="zh-CN" b="0" i="1" smtClean="0">
                          <a:latin typeface="Cambria Math" panose="02040503050406030204" pitchFamily="18" charset="0"/>
                        </a:rPr>
                        <m:t>≈33110.51</m:t>
                      </m:r>
                    </m:oMath>
                  </m:oMathPara>
                </a14:m>
                <a:endParaRPr lang="en-US" altLang="zh-CN" b="0" dirty="0"/>
              </a:p>
              <a:p>
                <a:endParaRPr lang="en-US" altLang="zh-CN" b="0" dirty="0"/>
              </a:p>
              <a:p>
                <a:endParaRPr lang="zh-CN" altLang="en-US" dirty="0"/>
              </a:p>
            </p:txBody>
          </p:sp>
        </mc:Choice>
        <mc:Fallback xmlns="">
          <p:sp>
            <p:nvSpPr>
              <p:cNvPr id="105" name="文本框 104"/>
              <p:cNvSpPr txBox="1">
                <a:spLocks noRot="1" noChangeAspect="1" noMove="1" noResize="1" noEditPoints="1" noAdjustHandles="1" noChangeArrowheads="1" noChangeShapeType="1" noTextEdit="1"/>
              </p:cNvSpPr>
              <p:nvPr/>
            </p:nvSpPr>
            <p:spPr>
              <a:xfrm>
                <a:off x="5395325" y="3492763"/>
                <a:ext cx="6508399" cy="3429850"/>
              </a:xfrm>
              <a:prstGeom prst="rect">
                <a:avLst/>
              </a:prstGeom>
              <a:blipFill rotWithShape="1">
                <a:blip r:embed="rId4"/>
                <a:stretch>
                  <a:fillRect l="-6" t="-8" b="14"/>
                </a:stretch>
              </a:blipFill>
            </p:spPr>
            <p:txBody>
              <a:bodyPr/>
              <a:lstStyle/>
              <a:p>
                <a:r>
                  <a:rPr lang="zh-CN" altLang="en-US">
                    <a:noFill/>
                  </a:rPr>
                  <a:t> </a:t>
                </a:r>
              </a:p>
            </p:txBody>
          </p:sp>
        </mc:Fallback>
      </mc:AlternateContent>
      <p:sp>
        <p:nvSpPr>
          <p:cNvPr id="106" name="文本框 105"/>
          <p:cNvSpPr txBox="1"/>
          <p:nvPr/>
        </p:nvSpPr>
        <p:spPr>
          <a:xfrm>
            <a:off x="2344264" y="6268276"/>
            <a:ext cx="1805302" cy="369332"/>
          </a:xfrm>
          <a:prstGeom prst="rect">
            <a:avLst/>
          </a:prstGeom>
          <a:noFill/>
        </p:spPr>
        <p:txBody>
          <a:bodyPr wrap="none" rtlCol="0">
            <a:spAutoFit/>
          </a:bodyPr>
          <a:lstStyle/>
          <a:p>
            <a:r>
              <a:rPr lang="en-US" altLang="zh-CN" dirty="0"/>
              <a:t>Other reward -1</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 RL</a:t>
            </a:r>
          </a:p>
          <a:p>
            <a:pPr lvl="1"/>
            <a:r>
              <a:rPr lang="en-US" altLang="zh-CN" dirty="0"/>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Reinforcement Learning: A Quick Recap</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half" idx="1"/>
              </p:nvPr>
            </p:nvSpPr>
            <p:spPr/>
            <p:txBody>
              <a:bodyPr>
                <a:normAutofit lnSpcReduction="10000"/>
              </a:bodyPr>
              <a:lstStyle/>
              <a:p>
                <a:r>
                  <a:rPr lang="en-US" altLang="zh-CN" dirty="0"/>
                  <a:t>RL environment is defined by a Markov Decision Process (MDP)</a:t>
                </a:r>
              </a:p>
              <a:p>
                <a:pPr lvl="1"/>
                <a:r>
                  <a:rPr lang="en-US" altLang="zh-CN" dirty="0"/>
                  <a:t>State </a:t>
                </a:r>
                <a14:m>
                  <m:oMath xmlns:m="http://schemas.openxmlformats.org/officeDocument/2006/math">
                    <m:r>
                      <a:rPr lang="en-US" altLang="zh-CN" b="0" i="1" smtClean="0">
                        <a:latin typeface="Cambria Math" panose="02040503050406030204" pitchFamily="18" charset="0"/>
                      </a:rPr>
                      <m:t>𝑠</m:t>
                    </m:r>
                  </m:oMath>
                </a14:m>
                <a:endParaRPr lang="en-US" altLang="zh-CN" dirty="0"/>
              </a:p>
              <a:p>
                <a:pPr marL="914400" lvl="2" indent="0">
                  <a:buNone/>
                </a:pPr>
                <a:r>
                  <a:rPr lang="en-US" altLang="zh-CN" dirty="0"/>
                  <a:t>Location &amp; velocity of the joints</a:t>
                </a:r>
              </a:p>
              <a:p>
                <a:pPr lvl="1"/>
                <a:r>
                  <a:rPr lang="en-US" altLang="zh-CN" dirty="0"/>
                  <a:t>Action </a:t>
                </a:r>
                <a14:m>
                  <m:oMath xmlns:m="http://schemas.openxmlformats.org/officeDocument/2006/math">
                    <m:r>
                      <a:rPr lang="en-US" altLang="zh-CN" b="0" i="1" smtClean="0">
                        <a:latin typeface="Cambria Math" panose="02040503050406030204" pitchFamily="18" charset="0"/>
                      </a:rPr>
                      <m:t>𝑎</m:t>
                    </m:r>
                  </m:oMath>
                </a14:m>
                <a:endParaRPr lang="en-US" altLang="zh-CN" dirty="0"/>
              </a:p>
              <a:p>
                <a:pPr marL="914400" lvl="2" indent="0">
                  <a:buNone/>
                </a:pPr>
                <a:r>
                  <a:rPr lang="en-US" altLang="zh-CN" dirty="0"/>
                  <a:t>Acceleration of joints in the next unit of time</a:t>
                </a:r>
              </a:p>
              <a:p>
                <a:pPr lvl="1"/>
                <a:r>
                  <a:rPr lang="en-US" altLang="zh-CN" dirty="0"/>
                  <a:t>Transition function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pPr marL="914400" lvl="2" indent="0">
                  <a:buNone/>
                </a:pPr>
                <a:r>
                  <a:rPr lang="en-US" altLang="zh-CN" dirty="0"/>
                  <a:t>Consider noise / wind in the moving process</a:t>
                </a:r>
              </a:p>
              <a:p>
                <a:pPr lvl="1"/>
                <a:r>
                  <a:rPr lang="en-US" altLang="zh-CN" dirty="0"/>
                  <a:t>Reward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pPr marL="914400" lvl="2" indent="0">
                  <a:buNone/>
                </a:pPr>
                <a:r>
                  <a:rPr lang="en-US" altLang="zh-CN" dirty="0"/>
                  <a:t>0 reward for staying near the goal, -1 otherwise</a:t>
                </a:r>
              </a:p>
              <a:p>
                <a:pPr lvl="1"/>
                <a:endParaRPr lang="en-US" altLang="zh-CN" dirty="0"/>
              </a:p>
              <a:p>
                <a:pPr lvl="1"/>
                <a:endParaRPr lang="en-US" altLang="zh-CN" dirty="0"/>
              </a:p>
            </p:txBody>
          </p:sp>
        </mc:Choice>
        <mc:Fallback xmlns="">
          <p:sp>
            <p:nvSpPr>
              <p:cNvPr id="4" name="内容占位符 3"/>
              <p:cNvSpPr>
                <a:spLocks noRot="1" noChangeAspect="1" noMove="1" noResize="1" noEditPoints="1" noAdjustHandles="1" noChangeArrowheads="1" noChangeShapeType="1" noTextEdit="1"/>
              </p:cNvSpPr>
              <p:nvPr>
                <p:ph sz="half" idx="1"/>
              </p:nvPr>
            </p:nvSpPr>
            <p:spPr>
              <a:blipFill rotWithShape="1">
                <a:blip r:embed="rId3"/>
                <a:stretch>
                  <a:fillRect t="-846" b="-10821"/>
                </a:stretch>
              </a:blipFill>
            </p:spPr>
            <p:txBody>
              <a:bodyPr/>
              <a:lstStyle/>
              <a:p>
                <a:r>
                  <a:rPr lang="zh-CN" altLang="en-US">
                    <a:noFill/>
                  </a:rPr>
                  <a:t> </a:t>
                </a:r>
              </a:p>
            </p:txBody>
          </p:sp>
        </mc:Fallback>
      </mc:AlternateContent>
      <p:sp>
        <p:nvSpPr>
          <p:cNvPr id="6" name="内容占位符 5"/>
          <p:cNvSpPr>
            <a:spLocks noGrp="1"/>
          </p:cNvSpPr>
          <p:nvPr>
            <p:ph sz="half" idx="2"/>
          </p:nvPr>
        </p:nvSpPr>
        <p:spPr/>
        <p:txBody>
          <a:bodyPr>
            <a:normAutofit lnSpcReduction="10000"/>
          </a:bodyPr>
          <a:lstStyle/>
          <a:p>
            <a:pPr marL="0" indent="0">
              <a:buNone/>
            </a:pPr>
            <a:r>
              <a:rPr lang="en-US" altLang="zh-CN" dirty="0"/>
              <a:t> </a:t>
            </a:r>
            <a:endParaRPr lang="zh-CN" altLang="en-US" dirty="0"/>
          </a:p>
        </p:txBody>
      </p:sp>
      <p:sp>
        <p:nvSpPr>
          <p:cNvPr id="7" name="文本框 6"/>
          <p:cNvSpPr txBox="1"/>
          <p:nvPr/>
        </p:nvSpPr>
        <p:spPr>
          <a:xfrm>
            <a:off x="772266" y="6138197"/>
            <a:ext cx="10450297" cy="369332"/>
          </a:xfrm>
          <a:prstGeom prst="rect">
            <a:avLst/>
          </a:prstGeom>
          <a:noFill/>
        </p:spPr>
        <p:txBody>
          <a:bodyPr wrap="none" rtlCol="0">
            <a:spAutoFit/>
          </a:bodyPr>
          <a:lstStyle/>
          <a:p>
            <a:r>
              <a:rPr lang="en-US" altLang="zh-CN" i="1" dirty="0"/>
              <a:t>*</a:t>
            </a:r>
            <a:r>
              <a:rPr lang="en-US" altLang="zh-CN" sz="1600" i="1" dirty="0"/>
              <a:t>For simplicity, we do not discriminate state (ground truth status of environment) and observation (obtainable input).</a:t>
            </a:r>
            <a:endParaRPr lang="zh-CN" altLang="en-US" sz="1600" i="1" dirty="0"/>
          </a:p>
        </p:txBody>
      </p:sp>
      <p:pic>
        <p:nvPicPr>
          <p:cNvPr id="9" name="图片 8" descr="图片包含 显微镜, 游戏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8823" y="3019170"/>
            <a:ext cx="2301777" cy="2075107"/>
          </a:xfrm>
          <a:prstGeom prst="rect">
            <a:avLst/>
          </a:prstGeom>
        </p:spPr>
      </p:pic>
      <p:pic>
        <p:nvPicPr>
          <p:cNvPr id="11" name="图片 10" descr="乐高玩具&#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6404" y="3013728"/>
            <a:ext cx="2301777" cy="2080549"/>
          </a:xfrm>
          <a:prstGeom prst="rect">
            <a:avLst/>
          </a:prstGeom>
        </p:spPr>
      </p:pic>
      <p:sp>
        <p:nvSpPr>
          <p:cNvPr id="12" name="箭头: 右 11"/>
          <p:cNvSpPr/>
          <p:nvPr/>
        </p:nvSpPr>
        <p:spPr>
          <a:xfrm>
            <a:off x="8793605" y="3909392"/>
            <a:ext cx="874643" cy="424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p:cNvSpPr txBox="1"/>
              <p:nvPr/>
            </p:nvSpPr>
            <p:spPr>
              <a:xfrm>
                <a:off x="6891991" y="2576928"/>
                <a:ext cx="1135439" cy="369332"/>
              </a:xfrm>
              <a:prstGeom prst="rect">
                <a:avLst/>
              </a:prstGeom>
              <a:noFill/>
            </p:spPr>
            <p:txBody>
              <a:bodyPr wrap="none" rtlCol="0">
                <a:spAutoFit/>
              </a:bodyPr>
              <a:lstStyle/>
              <a:p>
                <a:r>
                  <a:rPr lang="en-US" altLang="zh-CN" dirty="0"/>
                  <a:t>State 1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891991" y="2576928"/>
                <a:ext cx="1135439" cy="369332"/>
              </a:xfrm>
              <a:prstGeom prst="rect">
                <a:avLst/>
              </a:prstGeom>
              <a:blipFill rotWithShape="1">
                <a:blip r:embed="rId6"/>
                <a:stretch>
                  <a:fillRect l="-30" t="-27" r="-580" b="1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352522" y="2576928"/>
                <a:ext cx="1129540" cy="369332"/>
              </a:xfrm>
              <a:prstGeom prst="rect">
                <a:avLst/>
              </a:prstGeom>
              <a:noFill/>
            </p:spPr>
            <p:txBody>
              <a:bodyPr wrap="none" rtlCol="0">
                <a:spAutoFit/>
              </a:bodyPr>
              <a:lstStyle/>
              <a:p>
                <a:r>
                  <a:rPr lang="en-US" altLang="zh-CN" dirty="0"/>
                  <a:t>State 2</a:t>
                </a:r>
                <a14:m>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352522" y="2576928"/>
                <a:ext cx="1129540" cy="369332"/>
              </a:xfrm>
              <a:prstGeom prst="rect">
                <a:avLst/>
              </a:prstGeom>
              <a:blipFill rotWithShape="1">
                <a:blip r:embed="rId7"/>
                <a:stretch>
                  <a:fillRect l="-10" t="-27" r="-1" b="1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8650790" y="3540060"/>
                <a:ext cx="1017458" cy="369332"/>
              </a:xfrm>
              <a:prstGeom prst="rect">
                <a:avLst/>
              </a:prstGeom>
              <a:noFill/>
            </p:spPr>
            <p:txBody>
              <a:bodyPr wrap="none" rtlCol="0">
                <a:spAutoFit/>
              </a:bodyPr>
              <a:lstStyle/>
              <a:p>
                <a:r>
                  <a:rPr lang="en-US" altLang="zh-CN" dirty="0"/>
                  <a:t>Action </a:t>
                </a:r>
                <a14:m>
                  <m:oMath xmlns:m="http://schemas.openxmlformats.org/officeDocument/2006/math">
                    <m:r>
                      <a:rPr lang="en-US" altLang="zh-CN" b="0" i="1" smtClean="0">
                        <a:latin typeface="Cambria Math" panose="02040503050406030204" pitchFamily="18" charset="0"/>
                      </a:rPr>
                      <m:t>𝑎</m:t>
                    </m:r>
                  </m:oMath>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650790" y="3540060"/>
                <a:ext cx="1017458" cy="369332"/>
              </a:xfrm>
              <a:prstGeom prst="rect">
                <a:avLst/>
              </a:prstGeom>
              <a:blipFill rotWithShape="1">
                <a:blip r:embed="rId8"/>
                <a:stretch>
                  <a:fillRect l="-18" t="-154" r="37" b="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7099379" y="5239183"/>
                <a:ext cx="4185633" cy="923330"/>
              </a:xfrm>
              <a:prstGeom prst="rect">
                <a:avLst/>
              </a:prstGeom>
              <a:noFill/>
            </p:spPr>
            <p:txBody>
              <a:bodyPr wrap="none" rtlCol="0">
                <a:spAutoFit/>
              </a:bodyPr>
              <a:lstStyle/>
              <a:p>
                <a:r>
                  <a:rPr lang="en-US" altLang="zh-CN" dirty="0"/>
                  <a:t>Without noise, the transition function is</a:t>
                </a:r>
              </a:p>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=1</m:t>
                    </m:r>
                  </m:oMath>
                </a14:m>
                <a:r>
                  <a:rPr lang="zh-CN" altLang="en-US" dirty="0"/>
                  <a:t> </a:t>
                </a:r>
                <a:r>
                  <a:rPr lang="en-US" altLang="zh-CN" dirty="0"/>
                  <a:t>(one-point distribution / </a:t>
                </a:r>
              </a:p>
              <a:p>
                <a:r>
                  <a:rPr lang="en-US" altLang="zh-CN" b="1" dirty="0"/>
                  <a:t>deterministic</a:t>
                </a:r>
                <a:r>
                  <a:rPr lang="en-US" altLang="zh-CN" dirty="0"/>
                  <a:t>)</a:t>
                </a:r>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7099379" y="5239183"/>
                <a:ext cx="4185633" cy="923330"/>
              </a:xfrm>
              <a:prstGeom prst="rect">
                <a:avLst/>
              </a:prstGeom>
              <a:blipFill rotWithShape="1">
                <a:blip r:embed="rId9"/>
                <a:stretch>
                  <a:fillRect l="-2" t="-47" r="-824" b="51"/>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Skill-based Learning</a:t>
            </a:r>
            <a:endParaRPr lang="zh-CN" altLang="en-US" dirty="0"/>
          </a:p>
        </p:txBody>
      </p:sp>
      <p:sp>
        <p:nvSpPr>
          <p:cNvPr id="3" name="内容占位符 2"/>
          <p:cNvSpPr>
            <a:spLocks noGrp="1"/>
          </p:cNvSpPr>
          <p:nvPr>
            <p:ph idx="1"/>
          </p:nvPr>
        </p:nvSpPr>
        <p:spPr/>
        <p:txBody>
          <a:bodyPr>
            <a:normAutofit/>
          </a:bodyPr>
          <a:lstStyle/>
          <a:p>
            <a:r>
              <a:rPr lang="en-US" altLang="zh-CN" dirty="0"/>
              <a:t>Suppose you want to train robotic arms to move items</a:t>
            </a:r>
          </a:p>
          <a:p>
            <a:pPr marL="457200" lvl="1" indent="0">
              <a:buNone/>
            </a:pPr>
            <a:r>
              <a:rPr lang="en-US" altLang="zh-CN" dirty="0"/>
              <a:t>Regardless of where you move, you need to </a:t>
            </a:r>
            <a:r>
              <a:rPr lang="en-US" altLang="zh-CN" b="1" dirty="0"/>
              <a:t>move near the item </a:t>
            </a:r>
            <a:r>
              <a:rPr lang="en-US" altLang="zh-CN" dirty="0"/>
              <a:t>and </a:t>
            </a:r>
            <a:r>
              <a:rPr lang="en-US" altLang="zh-CN" b="1" dirty="0"/>
              <a:t>grasp it</a:t>
            </a:r>
          </a:p>
          <a:p>
            <a:r>
              <a:rPr lang="en-US" altLang="zh-CN" dirty="0"/>
              <a:t>Commonly used in environments with long episodes (e.g. 200~300)</a:t>
            </a:r>
          </a:p>
          <a:p>
            <a:r>
              <a:rPr lang="en-US" altLang="zh-CN" dirty="0"/>
              <a:t>Skills serve as “low-level actions”, which is embedded into a latent space</a:t>
            </a:r>
          </a:p>
          <a:p>
            <a:pPr lvl="1"/>
            <a:r>
              <a:rPr lang="en-US" altLang="zh-CN" dirty="0"/>
              <a:t>The RL agent, instead of selecting actions, selects “skills” from the space</a:t>
            </a:r>
          </a:p>
          <a:p>
            <a:r>
              <a:rPr lang="en-US" altLang="zh-CN" dirty="0"/>
              <a:t>If we manually set what the skills are and give the RL agent APIs of the skills, then it is </a:t>
            </a:r>
            <a:r>
              <a:rPr lang="en-US" altLang="zh-CN" b="1" dirty="0"/>
              <a:t>Parameterized Action MDP (PAMDP)[16]</a:t>
            </a:r>
            <a:endParaRPr lang="zh-CN" alt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SPiRL</a:t>
            </a:r>
            <a:r>
              <a:rPr lang="en-US" altLang="zh-CN" dirty="0"/>
              <a:t>[17]</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altLang="zh-CN" dirty="0"/>
                  <a:t>Use VAE to extract skills; skill is an action sequence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𝐻</m:t>
                        </m:r>
                      </m:sub>
                    </m:sSub>
                  </m:oMath>
                </a14:m>
                <a:endParaRPr lang="en-US" altLang="zh-CN" b="0" i="1" dirty="0">
                  <a:latin typeface="Cambria Math" panose="02040503050406030204" pitchFamily="18" charset="0"/>
                </a:endParaRPr>
              </a:p>
              <a:p>
                <a:pPr marL="0" indent="0">
                  <a:buNone/>
                </a:pPr>
                <a:r>
                  <a:rPr lang="en-US" altLang="zh-CN"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𝑟𝑒𝑐</m:t>
                        </m:r>
                      </m:sub>
                    </m:sSub>
                  </m:oMath>
                </a14:m>
                <a:r>
                  <a:rPr lang="en-US" altLang="zh-CN" sz="2400" dirty="0"/>
                  <a:t> (reconstruction loss) and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𝑟𝑒𝑔</m:t>
                        </m:r>
                      </m:sub>
                    </m:sSub>
                  </m:oMath>
                </a14:m>
                <a:r>
                  <a:rPr lang="en-US" altLang="zh-CN" sz="2400" dirty="0"/>
                  <a:t> (regularizing to </a:t>
                </a:r>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m:t>
                    </m:r>
                  </m:oMath>
                </a14:m>
                <a:r>
                  <a:rPr lang="en-US" altLang="zh-CN" sz="2400" dirty="0"/>
                  <a:t>) are the same meaning as that in any VAE   </a:t>
                </a:r>
                <a:endParaRPr lang="zh-CN" altLang="en-US" sz="2400" dirty="0"/>
              </a:p>
              <a:p>
                <a:pPr marL="0" indent="0">
                  <a:buNone/>
                </a:pPr>
                <a:endParaRPr lang="en-US" altLang="zh-CN"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pic>
        <p:nvPicPr>
          <p:cNvPr id="7" name="图片 6" descr="图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6247" y="3716867"/>
            <a:ext cx="5979506" cy="3141133"/>
          </a:xfrm>
          <a:prstGeom prst="rect">
            <a:avLst/>
          </a:prstGeom>
        </p:spPr>
      </p:pic>
      <p:sp>
        <p:nvSpPr>
          <p:cNvPr id="6" name="文本框 5">
            <a:extLst>
              <a:ext uri="{FF2B5EF4-FFF2-40B4-BE49-F238E27FC236}">
                <a16:creationId xmlns:a16="http://schemas.microsoft.com/office/drawing/2014/main" id="{E8B422F6-D2E7-4778-BF11-8A0342B98976}"/>
              </a:ext>
            </a:extLst>
          </p:cNvPr>
          <p:cNvSpPr txBox="1"/>
          <p:nvPr/>
        </p:nvSpPr>
        <p:spPr>
          <a:xfrm>
            <a:off x="3598459" y="3409090"/>
            <a:ext cx="6096000" cy="307777"/>
          </a:xfrm>
          <a:prstGeom prst="rect">
            <a:avLst/>
          </a:prstGeom>
          <a:noFill/>
        </p:spPr>
        <p:txBody>
          <a:bodyPr wrap="square">
            <a:spAutoFit/>
          </a:bodyPr>
          <a:lstStyle/>
          <a:p>
            <a:r>
              <a:rPr lang="en-US" altLang="zh-CN" sz="1400" dirty="0">
                <a:solidFill>
                  <a:schemeClr val="bg1">
                    <a:lumMod val="75000"/>
                  </a:schemeClr>
                </a:solidFill>
              </a:rPr>
              <a:t>Accelerating Reinforcement Learning with Learned Skill Priors</a:t>
            </a:r>
            <a:r>
              <a:rPr lang="zh-CN" altLang="en-US" sz="1400" dirty="0">
                <a:solidFill>
                  <a:schemeClr val="bg1">
                    <a:lumMod val="75000"/>
                  </a:schemeClr>
                </a:solidFill>
              </a:rPr>
              <a:t>， </a:t>
            </a:r>
            <a:r>
              <a:rPr lang="en-US" altLang="zh-CN" sz="1400" dirty="0" err="1">
                <a:solidFill>
                  <a:schemeClr val="bg1">
                    <a:lumMod val="75000"/>
                  </a:schemeClr>
                </a:solidFill>
              </a:rPr>
              <a:t>CoRL</a:t>
            </a:r>
            <a:r>
              <a:rPr lang="en-US" altLang="zh-CN" sz="1400" dirty="0">
                <a:solidFill>
                  <a:schemeClr val="bg1">
                    <a:lumMod val="75000"/>
                  </a:schemeClr>
                </a:solidFill>
              </a:rPr>
              <a:t> 20’</a:t>
            </a:r>
            <a:endParaRPr lang="zh-CN" altLang="en-US" sz="1400" dirty="0">
              <a:solidFill>
                <a:schemeClr val="bg1">
                  <a:lumMod val="7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SPiRL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𝑝𝑟𝑖𝑜𝑟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𝐾𝐿</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𝐻</m:t>
                        </m:r>
                      </m:sub>
                    </m:sSub>
                    <m:r>
                      <a:rPr lang="en-US" altLang="zh-CN" b="0" i="1" smtClean="0">
                        <a:latin typeface="Cambria Math" panose="02040503050406030204" pitchFamily="18" charset="0"/>
                      </a:rPr>
                      <m:t>))</m:t>
                    </m:r>
                  </m:oMath>
                </a14:m>
                <a:r>
                  <a:rPr lang="zh-CN" altLang="en-US" dirty="0"/>
                  <a:t> </a:t>
                </a:r>
                <a:r>
                  <a:rPr lang="en-US" altLang="zh-CN" dirty="0"/>
                  <a:t>is approximating what skills to use as an expert when observing a state </a:t>
                </a:r>
              </a:p>
              <a:p>
                <a:pPr lvl="1"/>
                <a:r>
                  <a:rPr lang="en-US" altLang="zh-CN" dirty="0"/>
                  <a:t>Note we have no access to future action in RL for choosing </a:t>
                </a:r>
                <a14:m>
                  <m:oMath xmlns:m="http://schemas.openxmlformats.org/officeDocument/2006/math">
                    <m:r>
                      <a:rPr lang="en-US" altLang="zh-CN" b="0" i="1" smtClean="0">
                        <a:latin typeface="Cambria Math" panose="02040503050406030204" pitchFamily="18" charset="0"/>
                      </a:rPr>
                      <m:t>𝑧</m:t>
                    </m:r>
                  </m:oMath>
                </a14:m>
                <a:endParaRPr lang="zh-CN" altLang="en-US" dirty="0"/>
              </a:p>
              <a:p>
                <a:pPr lvl="1"/>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a:t> </a:t>
                </a:r>
                <a:r>
                  <a:rPr lang="en-US" altLang="zh-CN" dirty="0"/>
                  <a:t>is the learned expert policy</a:t>
                </a:r>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pic>
        <p:nvPicPr>
          <p:cNvPr id="4" name="图片 3" descr="图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6247" y="3716867"/>
            <a:ext cx="5979506" cy="314113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SKiLD</a:t>
            </a:r>
            <a:r>
              <a:rPr lang="en-US" altLang="zh-CN" dirty="0"/>
              <a:t>[18]</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What if we have both a task-agnostic dataset </a:t>
                </a:r>
                <a14:m>
                  <m:oMath xmlns:m="http://schemas.openxmlformats.org/officeDocument/2006/math">
                    <m:r>
                      <a:rPr lang="en-US" altLang="zh-CN" b="0" i="1" smtClean="0">
                        <a:latin typeface="Cambria Math" panose="02040503050406030204" pitchFamily="18" charset="0"/>
                      </a:rPr>
                      <m:t>𝐷</m:t>
                    </m:r>
                  </m:oMath>
                </a14:m>
                <a:r>
                  <a:rPr lang="en-US" altLang="zh-CN" dirty="0"/>
                  <a:t> and a task-specific dataset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𝑑𝑒𝑚𝑜</m:t>
                        </m:r>
                      </m:sub>
                    </m:sSub>
                  </m:oMath>
                </a14:m>
                <a:r>
                  <a:rPr lang="en-US" altLang="zh-CN" dirty="0"/>
                  <a:t>?</a:t>
                </a:r>
              </a:p>
              <a:p>
                <a:pPr lvl="1"/>
                <a:r>
                  <a:rPr lang="en-US" altLang="zh-CN" dirty="0">
                    <a:solidFill>
                      <a:srgbClr val="FF0000"/>
                    </a:solidFill>
                  </a:rPr>
                  <a:t>We first use the same idea from </a:t>
                </a:r>
                <a:r>
                  <a:rPr lang="en-US" altLang="zh-CN" dirty="0" err="1">
                    <a:solidFill>
                      <a:srgbClr val="FF0000"/>
                    </a:solidFill>
                  </a:rPr>
                  <a:t>SPiRL</a:t>
                </a:r>
                <a:r>
                  <a:rPr lang="en-US" altLang="zh-CN" dirty="0">
                    <a:solidFill>
                      <a:srgbClr val="FF0000"/>
                    </a:solidFill>
                  </a:rPr>
                  <a:t> to get two sets of priors / expert policies (called posterior for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𝐷</m:t>
                        </m:r>
                      </m:e>
                      <m:sub>
                        <m:r>
                          <a:rPr lang="en-US" altLang="zh-CN" b="0" i="1" smtClean="0">
                            <a:solidFill>
                              <a:srgbClr val="FF0000"/>
                            </a:solidFill>
                            <a:latin typeface="Cambria Math" panose="02040503050406030204" pitchFamily="18" charset="0"/>
                          </a:rPr>
                          <m:t>𝑑𝑒𝑚𝑜</m:t>
                        </m:r>
                      </m:sub>
                    </m:sSub>
                  </m:oMath>
                </a14:m>
                <a:r>
                  <a:rPr lang="en-US" altLang="zh-CN" dirty="0">
                    <a:solidFill>
                      <a:srgbClr val="FF0000"/>
                    </a:solidFill>
                  </a:rPr>
                  <a:t>), except that we feed starting state into the decoder of VAE</a:t>
                </a:r>
              </a:p>
              <a:p>
                <a:pPr lvl="1"/>
                <a:r>
                  <a:rPr lang="en-US" altLang="zh-CN" dirty="0">
                    <a:solidFill>
                      <a:srgbClr val="0070C0"/>
                    </a:solidFill>
                  </a:rPr>
                  <a:t>Then we train a discriminator </a:t>
                </a:r>
                <a14:m>
                  <m:oMath xmlns:m="http://schemas.openxmlformats.org/officeDocument/2006/math">
                    <m:r>
                      <a:rPr lang="en-US" altLang="zh-CN" b="0" i="1" smtClean="0">
                        <a:solidFill>
                          <a:srgbClr val="0070C0"/>
                        </a:solidFill>
                        <a:latin typeface="Cambria Math" panose="02040503050406030204" pitchFamily="18" charset="0"/>
                      </a:rPr>
                      <m:t>𝐷</m:t>
                    </m:r>
                    <m:r>
                      <a:rPr lang="en-US" altLang="zh-CN" b="0" i="1" smtClean="0">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𝑠</m:t>
                    </m:r>
                    <m:r>
                      <a:rPr lang="en-US" altLang="zh-CN" b="0" i="1" smtClean="0">
                        <a:solidFill>
                          <a:srgbClr val="0070C0"/>
                        </a:solidFill>
                        <a:latin typeface="Cambria Math" panose="02040503050406030204" pitchFamily="18" charset="0"/>
                      </a:rPr>
                      <m:t>)</m:t>
                    </m:r>
                  </m:oMath>
                </a14:m>
                <a:r>
                  <a:rPr lang="zh-CN" altLang="en-US" dirty="0">
                    <a:solidFill>
                      <a:srgbClr val="0070C0"/>
                    </a:solidFill>
                  </a:rPr>
                  <a:t> </a:t>
                </a:r>
                <a:r>
                  <a:rPr lang="en-US" altLang="zh-CN" dirty="0">
                    <a:solidFill>
                      <a:srgbClr val="0070C0"/>
                    </a:solidFill>
                  </a:rPr>
                  <a:t>to decide which prior to use</a:t>
                </a:r>
                <a:endParaRPr lang="zh-CN" altLang="en-US" dirty="0">
                  <a:solidFill>
                    <a:srgbClr val="0070C0"/>
                  </a:solidFill>
                </a:endParaRPr>
              </a:p>
              <a:p>
                <a:pPr lvl="1"/>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44" b="7"/>
                </a:stretch>
              </a:blipFill>
            </p:spPr>
            <p:txBody>
              <a:bodyPr/>
              <a:lstStyle/>
              <a:p>
                <a:r>
                  <a:rPr lang="zh-CN" altLang="en-US">
                    <a:noFill/>
                  </a:rPr>
                  <a:t> </a:t>
                </a:r>
              </a:p>
            </p:txBody>
          </p:sp>
        </mc:Fallback>
      </mc:AlternateContent>
      <p:pic>
        <p:nvPicPr>
          <p:cNvPr id="5" name="图片 4"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359" y="4259730"/>
            <a:ext cx="8013281" cy="2598270"/>
          </a:xfrm>
          <a:prstGeom prst="rect">
            <a:avLst/>
          </a:prstGeom>
        </p:spPr>
      </p:pic>
      <p:sp>
        <p:nvSpPr>
          <p:cNvPr id="6" name="矩形 5"/>
          <p:cNvSpPr/>
          <p:nvPr/>
        </p:nvSpPr>
        <p:spPr>
          <a:xfrm>
            <a:off x="2089359" y="4259730"/>
            <a:ext cx="5774481" cy="2598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37166" y="5355771"/>
            <a:ext cx="605944" cy="6618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8" name="文本框 7">
            <a:extLst>
              <a:ext uri="{FF2B5EF4-FFF2-40B4-BE49-F238E27FC236}">
                <a16:creationId xmlns:a16="http://schemas.microsoft.com/office/drawing/2014/main" id="{A9A8C149-ED26-4D6F-8C95-5CC4CB26DC5D}"/>
              </a:ext>
            </a:extLst>
          </p:cNvPr>
          <p:cNvSpPr txBox="1"/>
          <p:nvPr/>
        </p:nvSpPr>
        <p:spPr>
          <a:xfrm>
            <a:off x="7142328" y="230188"/>
            <a:ext cx="6096000" cy="523220"/>
          </a:xfrm>
          <a:prstGeom prst="rect">
            <a:avLst/>
          </a:prstGeom>
          <a:noFill/>
        </p:spPr>
        <p:txBody>
          <a:bodyPr wrap="square">
            <a:spAutoFit/>
          </a:bodyPr>
          <a:lstStyle/>
          <a:p>
            <a:r>
              <a:rPr lang="en-US" altLang="zh-CN" sz="1400" i="0" dirty="0">
                <a:solidFill>
                  <a:schemeClr val="bg1">
                    <a:lumMod val="75000"/>
                  </a:schemeClr>
                </a:solidFill>
                <a:effectLst/>
                <a:latin typeface="Titillium Web" panose="00000500000000000000" pitchFamily="2" charset="0"/>
              </a:rPr>
              <a:t>Demonstration-Guided Reinforcement Learning</a:t>
            </a:r>
            <a:br>
              <a:rPr lang="en-US" altLang="zh-CN" sz="1400" dirty="0">
                <a:solidFill>
                  <a:schemeClr val="bg1">
                    <a:lumMod val="75000"/>
                  </a:schemeClr>
                </a:solidFill>
              </a:rPr>
            </a:br>
            <a:r>
              <a:rPr lang="en-US" altLang="zh-CN" sz="1400" i="0" dirty="0">
                <a:solidFill>
                  <a:schemeClr val="bg1">
                    <a:lumMod val="75000"/>
                  </a:schemeClr>
                </a:solidFill>
                <a:effectLst/>
                <a:latin typeface="Titillium Web" panose="00000500000000000000" pitchFamily="2" charset="0"/>
              </a:rPr>
              <a:t>with Learned Skills</a:t>
            </a:r>
            <a:endParaRPr lang="zh-CN" altLang="en-US" sz="1400" dirty="0">
              <a:solidFill>
                <a:schemeClr val="bg1">
                  <a:lumMod val="7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a:t>
            </a:r>
          </a:p>
          <a:p>
            <a:pPr lvl="1"/>
            <a:r>
              <a:rPr lang="en-US" altLang="zh-CN" dirty="0" err="1">
                <a:solidFill>
                  <a:schemeClr val="bg1">
                    <a:lumMod val="75000"/>
                  </a:schemeClr>
                </a:solidFill>
              </a:rPr>
              <a:t>RLPolicy</a:t>
            </a:r>
            <a:r>
              <a:rPr lang="en-US" altLang="zh-CN" dirty="0">
                <a:solidFill>
                  <a:schemeClr val="bg1">
                    <a:lumMod val="75000"/>
                  </a:schemeClr>
                </a:solidFill>
              </a:rPr>
              <a:t>, but segmented: Skill-based Learning</a:t>
            </a:r>
            <a:endParaRPr lang="en-US" altLang="zh-CN" dirty="0"/>
          </a:p>
          <a:p>
            <a:pPr lvl="1"/>
            <a:r>
              <a:rPr lang="en-US" altLang="zh-CN" dirty="0"/>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Transition Model Retrieval</a:t>
            </a:r>
            <a:endParaRPr lang="zh-CN" altLang="en-US" dirty="0"/>
          </a:p>
        </p:txBody>
      </p:sp>
      <p:sp>
        <p:nvSpPr>
          <p:cNvPr id="3" name="内容占位符 2"/>
          <p:cNvSpPr>
            <a:spLocks noGrp="1"/>
          </p:cNvSpPr>
          <p:nvPr>
            <p:ph idx="1"/>
          </p:nvPr>
        </p:nvSpPr>
        <p:spPr/>
        <p:txBody>
          <a:bodyPr/>
          <a:lstStyle/>
          <a:p>
            <a:r>
              <a:rPr lang="en-US" altLang="zh-CN" dirty="0"/>
              <a:t>If the demonstration is not optimal, but </a:t>
            </a:r>
            <a:r>
              <a:rPr lang="en-US" altLang="zh-CN" b="1" dirty="0"/>
              <a:t>diverse</a:t>
            </a:r>
            <a:r>
              <a:rPr lang="en-US" altLang="zh-CN" dirty="0"/>
              <a:t> enough (preferably uniform), we can retrieve the transition function of RL</a:t>
            </a:r>
          </a:p>
          <a:p>
            <a:pPr lvl="1"/>
            <a:r>
              <a:rPr lang="en-US" altLang="zh-CN" dirty="0"/>
              <a:t>Closely related to model-based reinforcement Learning[19]</a:t>
            </a:r>
          </a:p>
          <a:p>
            <a:endParaRPr lang="zh-CN" altLang="en-US" dirty="0"/>
          </a:p>
        </p:txBody>
      </p:sp>
      <p:pic>
        <p:nvPicPr>
          <p:cNvPr id="5" name="图片 4" descr="图片包含 图形用户界面&#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430" y="3513507"/>
            <a:ext cx="8395131" cy="1898748"/>
          </a:xfrm>
          <a:prstGeom prst="rect">
            <a:avLst/>
          </a:prstGeom>
        </p:spPr>
      </p:pic>
      <p:sp>
        <p:nvSpPr>
          <p:cNvPr id="7" name="文本框 6"/>
          <p:cNvSpPr txBox="1"/>
          <p:nvPr/>
        </p:nvSpPr>
        <p:spPr>
          <a:xfrm>
            <a:off x="2409821" y="5531035"/>
            <a:ext cx="8045451" cy="369332"/>
          </a:xfrm>
          <a:prstGeom prst="rect">
            <a:avLst/>
          </a:prstGeom>
          <a:noFill/>
        </p:spPr>
        <p:txBody>
          <a:bodyPr wrap="square">
            <a:spAutoFit/>
          </a:bodyPr>
          <a:lstStyle/>
          <a:p>
            <a:r>
              <a:rPr lang="en-US" altLang="zh-CN" dirty="0">
                <a:solidFill>
                  <a:schemeClr val="bg1">
                    <a:lumMod val="75000"/>
                  </a:schemeClr>
                </a:solidFill>
              </a:rPr>
              <a:t>[18] TRAIL: Near-Optimal Imitation Learning With Suboptimal Data</a:t>
            </a:r>
            <a:endParaRPr lang="zh-CN" altLang="en-US" dirty="0">
              <a:solidFill>
                <a:schemeClr val="bg1">
                  <a:lumMod val="7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solidFill>
                  <a:schemeClr val="bg1">
                    <a:lumMod val="75000"/>
                  </a:schemeClr>
                </a:solidFill>
              </a:rPr>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t>How to use Learned Policy?</a:t>
            </a:r>
          </a:p>
          <a:p>
            <a:pPr lvl="1"/>
            <a:r>
              <a:rPr lang="en-US" altLang="zh-CN" dirty="0"/>
              <a:t>Directly</a:t>
            </a:r>
          </a:p>
          <a:p>
            <a:pPr lvl="1"/>
            <a:r>
              <a:rPr lang="en-US" altLang="zh-CN" dirty="0"/>
              <a:t>Hierarchical</a:t>
            </a:r>
          </a:p>
          <a:p>
            <a:pPr lvl="1"/>
            <a:r>
              <a:rPr lang="en-US" altLang="zh-CN" dirty="0"/>
              <a:t>RL </a:t>
            </a:r>
            <a:r>
              <a:rPr lang="en-US" altLang="zh-CN" dirty="0" err="1"/>
              <a:t>Regularizer</a:t>
            </a:r>
            <a:endParaRPr lang="en-US" altLang="zh-CN" dirty="0"/>
          </a:p>
          <a:p>
            <a:pPr lvl="1"/>
            <a:r>
              <a:rPr lang="en-US" altLang="zh-CN" dirty="0"/>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Accept the Learned Expert Policy</a:t>
            </a:r>
            <a:endParaRPr lang="zh-CN" altLang="en-US" dirty="0"/>
          </a:p>
        </p:txBody>
      </p:sp>
      <p:sp>
        <p:nvSpPr>
          <p:cNvPr id="3" name="内容占位符 2"/>
          <p:cNvSpPr>
            <a:spLocks noGrp="1"/>
          </p:cNvSpPr>
          <p:nvPr>
            <p:ph idx="1"/>
          </p:nvPr>
        </p:nvSpPr>
        <p:spPr/>
        <p:txBody>
          <a:bodyPr/>
          <a:lstStyle/>
          <a:p>
            <a:r>
              <a:rPr lang="en-US" altLang="zh-CN" dirty="0"/>
              <a:t>Many algorithms directly use the learned policy for evaluation without RL finetuning</a:t>
            </a:r>
          </a:p>
          <a:p>
            <a:pPr lvl="1"/>
            <a:r>
              <a:rPr lang="en-US" altLang="zh-CN" dirty="0"/>
              <a:t>e.g. behavioral cloning, inverse RL (two main components of </a:t>
            </a:r>
            <a:r>
              <a:rPr lang="en-US" altLang="zh-CN" b="1" dirty="0"/>
              <a:t>imitation learning</a:t>
            </a:r>
            <a:r>
              <a:rPr lang="en-US" altLang="zh-CN" dirty="0"/>
              <a:t>)</a:t>
            </a:r>
          </a:p>
          <a:p>
            <a:pPr lvl="1"/>
            <a:endParaRPr lang="en-US" altLang="zh-CN" dirty="0"/>
          </a:p>
          <a:p>
            <a:endParaRPr lang="zh-CN" altLang="en-US" dirty="0"/>
          </a:p>
        </p:txBody>
      </p:sp>
      <p:pic>
        <p:nvPicPr>
          <p:cNvPr id="5" name="图片 4" descr="日程表&#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299" y="3202105"/>
            <a:ext cx="6181929" cy="354806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Hierarchical Usage of Skills</a:t>
            </a:r>
            <a:endParaRPr lang="zh-CN" altLang="en-US" dirty="0"/>
          </a:p>
        </p:txBody>
      </p:sp>
      <p:pic>
        <p:nvPicPr>
          <p:cNvPr id="4" name="图片 3" descr="图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999" y="1975993"/>
            <a:ext cx="8942001" cy="4697380"/>
          </a:xfrm>
          <a:prstGeom prst="rect">
            <a:avLst/>
          </a:prstGeom>
        </p:spPr>
      </p:pic>
      <p:grpSp>
        <p:nvGrpSpPr>
          <p:cNvPr id="17" name="组合 16"/>
          <p:cNvGrpSpPr/>
          <p:nvPr/>
        </p:nvGrpSpPr>
        <p:grpSpPr>
          <a:xfrm>
            <a:off x="7292159" y="759171"/>
            <a:ext cx="4651674" cy="1128917"/>
            <a:chOff x="2878242" y="1848435"/>
            <a:chExt cx="4651674" cy="1128917"/>
          </a:xfrm>
        </p:grpSpPr>
        <p:cxnSp>
          <p:nvCxnSpPr>
            <p:cNvPr id="18" name="直接箭头连接符 17"/>
            <p:cNvCxnSpPr/>
            <p:nvPr/>
          </p:nvCxnSpPr>
          <p:spPr>
            <a:xfrm flipV="1">
              <a:off x="6763258" y="2101699"/>
              <a:ext cx="57025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p:cNvSpPr txBox="1"/>
                <p:nvPr/>
              </p:nvSpPr>
              <p:spPr>
                <a:xfrm>
                  <a:off x="7333517" y="1958481"/>
                  <a:ext cx="196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7333517" y="1958481"/>
                  <a:ext cx="196399" cy="276999"/>
                </a:xfrm>
                <a:prstGeom prst="rect">
                  <a:avLst/>
                </a:prstGeom>
                <a:blipFill rotWithShape="1">
                  <a:blip r:embed="rId4"/>
                </a:blipFill>
              </p:spPr>
              <p:txBody>
                <a:bodyPr/>
                <a:lstStyle/>
                <a:p>
                  <a:r>
                    <a:rPr lang="zh-CN" altLang="en-US">
                      <a:noFill/>
                    </a:rPr>
                    <a:t> </a:t>
                  </a:r>
                </a:p>
              </p:txBody>
            </p:sp>
          </mc:Fallback>
        </mc:AlternateContent>
        <p:cxnSp>
          <p:nvCxnSpPr>
            <p:cNvPr id="20" name="连接符: 肘形 19"/>
            <p:cNvCxnSpPr>
              <a:stCxn id="19" idx="2"/>
              <a:endCxn id="21" idx="3"/>
            </p:cNvCxnSpPr>
            <p:nvPr/>
          </p:nvCxnSpPr>
          <p:spPr>
            <a:xfrm rot="5400000">
              <a:off x="6886100" y="2183189"/>
              <a:ext cx="493327" cy="5979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5710753" y="2480262"/>
              <a:ext cx="1123055" cy="497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Env</a:t>
              </a:r>
              <a:endParaRPr lang="zh-CN" altLang="en-US" dirty="0"/>
            </a:p>
          </p:txBody>
        </p:sp>
        <p:cxnSp>
          <p:nvCxnSpPr>
            <p:cNvPr id="22" name="直接箭头连接符 21"/>
            <p:cNvCxnSpPr>
              <a:endCxn id="23" idx="1"/>
            </p:cNvCxnSpPr>
            <p:nvPr/>
          </p:nvCxnSpPr>
          <p:spPr>
            <a:xfrm flipV="1">
              <a:off x="4745083" y="2089127"/>
              <a:ext cx="274293" cy="2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p:cNvSpPr txBox="1"/>
                <p:nvPr/>
              </p:nvSpPr>
              <p:spPr>
                <a:xfrm>
                  <a:off x="5019376" y="1950627"/>
                  <a:ext cx="1787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5019376" y="1950627"/>
                  <a:ext cx="178702" cy="276999"/>
                </a:xfrm>
                <a:prstGeom prst="rect">
                  <a:avLst/>
                </a:prstGeom>
                <a:blipFill rotWithShape="1">
                  <a:blip r:embed="rId5"/>
                </a:blipFill>
              </p:spPr>
              <p:txBody>
                <a:bodyPr/>
                <a:lstStyle/>
                <a:p>
                  <a:r>
                    <a:rPr lang="zh-CN" altLang="en-US">
                      <a:noFill/>
                    </a:rPr>
                    <a:t> </a:t>
                  </a:r>
                </a:p>
              </p:txBody>
            </p:sp>
          </mc:Fallback>
        </mc:AlternateContent>
        <p:cxnSp>
          <p:nvCxnSpPr>
            <p:cNvPr id="24" name="直接箭头连接符 23"/>
            <p:cNvCxnSpPr>
              <a:stCxn id="23" idx="3"/>
            </p:cNvCxnSpPr>
            <p:nvPr/>
          </p:nvCxnSpPr>
          <p:spPr>
            <a:xfrm>
              <a:off x="5198078" y="2089127"/>
              <a:ext cx="452995" cy="8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矩形 24"/>
            <p:cNvSpPr/>
            <p:nvPr/>
          </p:nvSpPr>
          <p:spPr>
            <a:xfrm>
              <a:off x="3615866" y="1855804"/>
              <a:ext cx="1123055" cy="497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RL Agent</a:t>
              </a:r>
              <a:endParaRPr lang="zh-CN" altLang="en-US" dirty="0"/>
            </a:p>
          </p:txBody>
        </p:sp>
        <p:sp>
          <p:nvSpPr>
            <p:cNvPr id="26" name="矩形 25"/>
            <p:cNvSpPr/>
            <p:nvPr/>
          </p:nvSpPr>
          <p:spPr>
            <a:xfrm>
              <a:off x="5690784" y="1848435"/>
              <a:ext cx="1123055" cy="4970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Prior</a:t>
              </a:r>
              <a:endParaRPr lang="zh-CN" altLang="en-US" dirty="0"/>
            </a:p>
          </p:txBody>
        </p:sp>
        <mc:AlternateContent xmlns:mc="http://schemas.openxmlformats.org/markup-compatibility/2006" xmlns:a14="http://schemas.microsoft.com/office/drawing/2010/main">
          <mc:Choice Requires="a14">
            <p:sp>
              <p:nvSpPr>
                <p:cNvPr id="27" name="文本框 26"/>
                <p:cNvSpPr txBox="1"/>
                <p:nvPr/>
              </p:nvSpPr>
              <p:spPr>
                <a:xfrm>
                  <a:off x="2878242" y="1977041"/>
                  <a:ext cx="1746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2878242" y="1977041"/>
                  <a:ext cx="174663" cy="276999"/>
                </a:xfrm>
                <a:prstGeom prst="rect">
                  <a:avLst/>
                </a:prstGeom>
                <a:blipFill rotWithShape="1">
                  <a:blip r:embed="rId6"/>
                </a:blipFill>
              </p:spPr>
              <p:txBody>
                <a:bodyPr/>
                <a:lstStyle/>
                <a:p>
                  <a:r>
                    <a:rPr lang="zh-CN" altLang="en-US">
                      <a:noFill/>
                    </a:rPr>
                    <a:t> </a:t>
                  </a:r>
                </a:p>
              </p:txBody>
            </p:sp>
          </mc:Fallback>
        </mc:AlternateContent>
        <p:cxnSp>
          <p:nvCxnSpPr>
            <p:cNvPr id="28" name="直接箭头连接符 27"/>
            <p:cNvCxnSpPr>
              <a:stCxn id="27" idx="3"/>
            </p:cNvCxnSpPr>
            <p:nvPr/>
          </p:nvCxnSpPr>
          <p:spPr>
            <a:xfrm>
              <a:off x="3052905" y="2115541"/>
              <a:ext cx="570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连接符: 肘形 28"/>
            <p:cNvCxnSpPr>
              <a:stCxn id="21" idx="1"/>
              <a:endCxn id="27" idx="2"/>
            </p:cNvCxnSpPr>
            <p:nvPr/>
          </p:nvCxnSpPr>
          <p:spPr>
            <a:xfrm rot="10800000">
              <a:off x="2965575" y="2254041"/>
              <a:ext cx="2745179" cy="4747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RL </a:t>
            </a:r>
            <a:r>
              <a:rPr lang="en-US" altLang="zh-CN" dirty="0" err="1"/>
              <a:t>Regularizer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Solve RL under the constraint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𝜏</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𝑝𝑟𝑖𝑜𝑟</m:t>
                                </m:r>
                              </m:sub>
                            </m:sSub>
                          </m:e>
                        </m:d>
                      </m:e>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ϵ</m:t>
                    </m:r>
                  </m:oMath>
                </a14:m>
                <a:r>
                  <a:rPr lang="en-US" altLang="zh-CN" b="0" dirty="0"/>
                  <a:t>[20]</a:t>
                </a:r>
              </a:p>
              <a:p>
                <a:r>
                  <a:rPr lang="en-US" altLang="zh-CN" dirty="0"/>
                  <a:t>Add</a:t>
                </a:r>
                <a:r>
                  <a:rPr lang="zh-CN" altLang="en-US" dirty="0"/>
                  <a:t> </a:t>
                </a:r>
                <a:r>
                  <a:rPr lang="en-US" altLang="zh-CN" dirty="0"/>
                  <a:t>a</a:t>
                </a:r>
                <a:r>
                  <a:rPr lang="zh-CN" altLang="en-US" dirty="0"/>
                  <a:t> </a:t>
                </a:r>
                <a:r>
                  <a:rPr lang="en-US" altLang="zh-CN" dirty="0"/>
                  <a:t>term </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𝛼</m:t>
                    </m:r>
                    <m:r>
                      <a:rPr lang="en-US" altLang="zh-CN" b="0" i="1" smtClean="0">
                        <a:latin typeface="Cambria Math" panose="02040503050406030204" pitchFamily="18" charset="0"/>
                      </a:rPr>
                      <m:t>𝐾𝐿</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m:rPr>
                            <m:sty m:val="p"/>
                          </m:rPr>
                          <a:rPr lang="en-US" altLang="zh-CN" b="0" i="1" smtClean="0">
                            <a:latin typeface="Cambria Math" panose="02040503050406030204" pitchFamily="18" charset="0"/>
                          </a:rPr>
                          <m:t>prior</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 onto reward[17,18]</a:t>
                </a:r>
              </a:p>
              <a:p>
                <a:r>
                  <a:rPr lang="en-US" altLang="zh-CN" dirty="0"/>
                  <a:t>Give reward for approaching the states that are frequently appearing in demonstration (more “familiar” to learned policy)[18]</a:t>
                </a:r>
              </a:p>
              <a:p>
                <a:pPr lvl="1"/>
                <a:r>
                  <a:rPr lang="en-US" altLang="zh-CN" dirty="0"/>
                  <a:t>The metric of approaching can be learned by contrastive learning</a:t>
                </a:r>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Reinforcement Learning: A Quick Recap</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838200" y="1825625"/>
                <a:ext cx="4837771" cy="4351338"/>
              </a:xfrm>
            </p:spPr>
            <p:txBody>
              <a:bodyPr>
                <a:normAutofit fontScale="85000" lnSpcReduction="20000"/>
              </a:bodyPr>
              <a:lstStyle/>
              <a:p>
                <a:r>
                  <a:rPr lang="en-US" altLang="zh-CN" dirty="0"/>
                  <a:t>The learning algorithm is usually called the </a:t>
                </a:r>
                <a:r>
                  <a:rPr lang="en-US" altLang="zh-CN" b="1" dirty="0"/>
                  <a:t>agent</a:t>
                </a:r>
              </a:p>
              <a:p>
                <a:pPr marL="457200" lvl="1" indent="0">
                  <a:buNone/>
                </a:pPr>
                <a:r>
                  <a:rPr lang="en-US" altLang="zh-CN" dirty="0"/>
                  <a:t>E.g. an actor-critic agent</a:t>
                </a:r>
              </a:p>
              <a:p>
                <a:r>
                  <a:rPr lang="en-US" altLang="zh-CN" dirty="0"/>
                  <a:t>Trajectory </a:t>
                </a:r>
                <a14:m>
                  <m:oMath xmlns:m="http://schemas.openxmlformats.org/officeDocument/2006/math">
                    <m:r>
                      <a:rPr lang="en-US" altLang="zh-CN" b="0" i="1" smtClean="0">
                        <a:latin typeface="Cambria Math" panose="02040503050406030204" pitchFamily="18" charset="0"/>
                      </a:rPr>
                      <m:t>𝜏</m:t>
                    </m:r>
                  </m:oMath>
                </a14:m>
                <a:r>
                  <a:rPr lang="en-US" altLang="zh-CN" dirty="0"/>
                  <a:t> is a sequence of state / </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en-US" altLang="zh-CN" dirty="0"/>
                  <a:t>-pair / </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𝑟</m:t>
                    </m:r>
                    <m:r>
                      <a:rPr lang="en-US" altLang="zh-CN" i="1" dirty="0" smtClean="0">
                        <a:latin typeface="Cambria Math" panose="02040503050406030204" pitchFamily="18" charset="0"/>
                      </a:rPr>
                      <m:t>)</m:t>
                    </m:r>
                  </m:oMath>
                </a14:m>
                <a:r>
                  <a:rPr lang="en-US" altLang="zh-CN" dirty="0"/>
                  <a:t>-tuple</a:t>
                </a:r>
              </a:p>
              <a:p>
                <a:pPr marL="457200" lvl="1" indent="0">
                  <a:buNone/>
                </a:pPr>
                <a:r>
                  <a:rPr lang="en-US" altLang="zh-CN" dirty="0"/>
                  <a:t>Depending on contexts</a:t>
                </a:r>
              </a:p>
              <a:p>
                <a:r>
                  <a:rPr lang="en-US" altLang="zh-CN" dirty="0"/>
                  <a:t>Policy </a:t>
                </a:r>
                <a14:m>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𝑠</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Δ</m:t>
                        </m:r>
                      </m:e>
                      <m:sub>
                        <m:r>
                          <a:rPr lang="en-US" altLang="zh-CN" b="0" i="1" smtClean="0">
                            <a:latin typeface="Cambria Math" panose="02040503050406030204" pitchFamily="18" charset="0"/>
                          </a:rPr>
                          <m:t>𝐴</m:t>
                        </m:r>
                      </m:sub>
                    </m:sSub>
                  </m:oMath>
                </a14:m>
                <a:endParaRPr lang="en-US" altLang="zh-CN" dirty="0"/>
              </a:p>
              <a:p>
                <a:pPr marL="457200" lvl="1" indent="0">
                  <a:buNone/>
                </a:pPr>
                <a:r>
                  <a:rPr lang="en-US" altLang="zh-CN" dirty="0"/>
                  <a:t>Strategy to solve problems</a:t>
                </a:r>
              </a:p>
              <a:p>
                <a:r>
                  <a:rPr lang="en-US" altLang="zh-CN" dirty="0"/>
                  <a:t>The objective is</a:t>
                </a:r>
              </a:p>
              <a:p>
                <a:pPr marL="457200" lvl="1" indent="0">
                  <a:buNone/>
                </a:pPr>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𝜋</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𝜋</m:t>
                            </m:r>
                          </m:sub>
                        </m:sSub>
                      </m:e>
                    </m:func>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𝜏</m:t>
                        </m:r>
                      </m:sub>
                      <m:sup/>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m:rPr>
                            <m:nor/>
                          </m:rPr>
                          <a:rPr lang="en-US" altLang="zh-CN" dirty="0">
                            <a:latin typeface="Cambria Math" panose="02040503050406030204" pitchFamily="18" charset="0"/>
                          </a:rPr>
                          <m:t> </m:t>
                        </m:r>
                      </m:e>
                    </m:nary>
                    <m:r>
                      <a:rPr lang="en-US" altLang="zh-CN" b="0" i="0"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=1</m:t>
                    </m:r>
                    <m:r>
                      <a:rPr lang="en-US" altLang="zh-CN" b="0" i="0" smtClean="0">
                        <a:latin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𝜋</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𝜋</m:t>
                            </m:r>
                          </m:sub>
                        </m:sSub>
                      </m:e>
                    </m:func>
                    <m:nary>
                      <m:naryPr>
                        <m:chr m:val="∑"/>
                        <m:supHide m:val="on"/>
                        <m:ctrlPr>
                          <a:rPr lang="en-US" altLang="zh-CN" i="1">
                            <a:latin typeface="Cambria Math" panose="02040503050406030204" pitchFamily="18" charset="0"/>
                          </a:rPr>
                        </m:ctrlPr>
                      </m:naryPr>
                      <m: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𝜏</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𝛾</m:t>
                            </m:r>
                          </m:e>
                          <m:sup>
                            <m:r>
                              <a:rPr lang="en-US" altLang="zh-CN" b="0" i="1" smtClean="0">
                                <a:latin typeface="Cambria Math" panose="02040503050406030204" pitchFamily="18" charset="0"/>
                              </a:rPr>
                              <m:t>𝑖</m:t>
                            </m:r>
                          </m:sup>
                        </m:sSup>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m:rPr>
                            <m:nor/>
                          </m:rPr>
                          <a:rPr lang="en-US" altLang="zh-CN" dirty="0">
                            <a:latin typeface="Cambria Math" panose="02040503050406030204" pitchFamily="18" charset="0"/>
                          </a:rPr>
                          <m:t> </m:t>
                        </m:r>
                      </m:e>
                    </m:nary>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𝛾</m:t>
                    </m:r>
                    <m:r>
                      <a:rPr lang="en-US" altLang="zh-CN" b="0" i="1" dirty="0" smtClean="0">
                        <a:latin typeface="Cambria Math" panose="02040503050406030204" pitchFamily="18" charset="0"/>
                      </a:rPr>
                      <m:t>&lt;1)</m:t>
                    </m:r>
                  </m:oMath>
                </a14:m>
                <a:r>
                  <a:rPr lang="en-US" altLang="zh-CN" dirty="0"/>
                  <a:t> </a:t>
                </a:r>
              </a:p>
              <a:p>
                <a:r>
                  <a:rPr lang="en-US" altLang="zh-CN" dirty="0"/>
                  <a:t>Episode</a:t>
                </a:r>
              </a:p>
              <a:p>
                <a:pPr marL="457200" lvl="1" indent="0">
                  <a:buNone/>
                </a:pPr>
                <a:r>
                  <a:rPr lang="en-US" altLang="zh-CN" dirty="0"/>
                  <a:t>A complete run of the environment </a:t>
                </a:r>
              </a:p>
            </p:txBody>
          </p:sp>
        </mc:Choice>
        <mc:Fallback xmlns="">
          <p:sp>
            <p:nvSpPr>
              <p:cNvPr id="3" name="内容占位符 2"/>
              <p:cNvSpPr>
                <a:spLocks noRot="1" noChangeAspect="1" noMove="1" noResize="1" noEditPoints="1" noAdjustHandles="1" noChangeArrowheads="1" noChangeShapeType="1" noTextEdit="1"/>
              </p:cNvSpPr>
              <p:nvPr>
                <p:ph sz="half" idx="1"/>
              </p:nvPr>
            </p:nvSpPr>
            <p:spPr>
              <a:xfrm>
                <a:off x="838200" y="1825625"/>
                <a:ext cx="4837771" cy="4351338"/>
              </a:xfrm>
              <a:blipFill rotWithShape="1">
                <a:blip r:embed="rId3"/>
                <a:stretch>
                  <a:fillRect t="-1299" r="7" b="7"/>
                </a:stretch>
              </a:blipFill>
            </p:spPr>
            <p:txBody>
              <a:bodyPr/>
              <a:lstStyle/>
              <a:p>
                <a:r>
                  <a:rPr lang="zh-CN" altLang="en-US">
                    <a:noFill/>
                  </a:rPr>
                  <a:t> </a:t>
                </a:r>
              </a:p>
            </p:txBody>
          </p:sp>
        </mc:Fallback>
      </mc:AlternateContent>
      <p:sp>
        <p:nvSpPr>
          <p:cNvPr id="5" name="文本框 4"/>
          <p:cNvSpPr txBox="1"/>
          <p:nvPr/>
        </p:nvSpPr>
        <p:spPr>
          <a:xfrm>
            <a:off x="772266" y="6138197"/>
            <a:ext cx="6798656" cy="338554"/>
          </a:xfrm>
          <a:prstGeom prst="rect">
            <a:avLst/>
          </a:prstGeom>
          <a:noFill/>
        </p:spPr>
        <p:txBody>
          <a:bodyPr wrap="none" rtlCol="0">
            <a:spAutoFit/>
          </a:bodyPr>
          <a:lstStyle/>
          <a:p>
            <a:r>
              <a:rPr lang="en-US" altLang="zh-CN" sz="1600" i="1" dirty="0"/>
              <a:t>*Please refer to </a:t>
            </a:r>
            <a:r>
              <a:rPr lang="en-US" altLang="zh-CN" sz="1600" i="1" dirty="0" err="1"/>
              <a:t>Yuanyi</a:t>
            </a:r>
            <a:r>
              <a:rPr lang="en-US" altLang="zh-CN" sz="1600" i="1" dirty="0"/>
              <a:t> Zhong’s presentation for a more rigorous definition.</a:t>
            </a:r>
            <a:endParaRPr lang="zh-CN" altLang="en-US" sz="1600" i="1" dirty="0"/>
          </a:p>
        </p:txBody>
      </p:sp>
      <mc:AlternateContent xmlns:mc="http://schemas.openxmlformats.org/markup-compatibility/2006" xmlns:a14="http://schemas.microsoft.com/office/drawing/2010/main">
        <mc:Choice Requires="a14">
          <p:sp>
            <p:nvSpPr>
              <p:cNvPr id="7" name="椭圆 6"/>
              <p:cNvSpPr/>
              <p:nvPr/>
            </p:nvSpPr>
            <p:spPr>
              <a:xfrm>
                <a:off x="8859078" y="2100469"/>
                <a:ext cx="443948" cy="410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7" name="椭圆 6"/>
              <p:cNvSpPr>
                <a:spLocks noRot="1" noChangeAspect="1" noMove="1" noResize="1" noEditPoints="1" noAdjustHandles="1" noChangeArrowheads="1" noChangeShapeType="1" noTextEdit="1"/>
              </p:cNvSpPr>
              <p:nvPr/>
            </p:nvSpPr>
            <p:spPr>
              <a:xfrm>
                <a:off x="8859078" y="2100469"/>
                <a:ext cx="443948" cy="410818"/>
              </a:xfrm>
              <a:prstGeom prst="ellipse">
                <a:avLst/>
              </a:prstGeom>
              <a:blipFill rotWithShape="1">
                <a:blip r:embed="rId4"/>
                <a:stretch>
                  <a:fillRect l="-1474" t="-1673" r="-1368" b="-142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8" name="文本框 7"/>
          <p:cNvSpPr txBox="1"/>
          <p:nvPr/>
        </p:nvSpPr>
        <p:spPr>
          <a:xfrm>
            <a:off x="9430358" y="2093182"/>
            <a:ext cx="1250663" cy="369332"/>
          </a:xfrm>
          <a:prstGeom prst="rect">
            <a:avLst/>
          </a:prstGeom>
          <a:noFill/>
        </p:spPr>
        <p:txBody>
          <a:bodyPr wrap="none" rtlCol="0">
            <a:spAutoFit/>
          </a:bodyPr>
          <a:lstStyle/>
          <a:p>
            <a:r>
              <a:rPr lang="en-US" altLang="zh-CN" dirty="0"/>
              <a:t>Initial state</a:t>
            </a:r>
            <a:endParaRPr lang="zh-CN" altLang="en-US" dirty="0"/>
          </a:p>
        </p:txBody>
      </p:sp>
      <mc:AlternateContent xmlns:mc="http://schemas.openxmlformats.org/markup-compatibility/2006" xmlns:a14="http://schemas.microsoft.com/office/drawing/2010/main">
        <mc:Choice Requires="a14">
          <p:sp>
            <p:nvSpPr>
              <p:cNvPr id="9" name="椭圆 8"/>
              <p:cNvSpPr/>
              <p:nvPr/>
            </p:nvSpPr>
            <p:spPr>
              <a:xfrm>
                <a:off x="8859078" y="2963705"/>
                <a:ext cx="443948" cy="410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 name="椭圆 8"/>
              <p:cNvSpPr>
                <a:spLocks noRot="1" noChangeAspect="1" noMove="1" noResize="1" noEditPoints="1" noAdjustHandles="1" noChangeArrowheads="1" noChangeShapeType="1" noTextEdit="1"/>
              </p:cNvSpPr>
              <p:nvPr/>
            </p:nvSpPr>
            <p:spPr>
              <a:xfrm>
                <a:off x="8859078" y="2963705"/>
                <a:ext cx="443948" cy="410818"/>
              </a:xfrm>
              <a:prstGeom prst="ellipse">
                <a:avLst/>
              </a:prstGeom>
              <a:blipFill rotWithShape="1">
                <a:blip r:embed="rId5"/>
                <a:stretch>
                  <a:fillRect l="-1474" t="-1585" r="-1368" b="-1513"/>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1" name="直接箭头连接符 10"/>
          <p:cNvCxnSpPr>
            <a:stCxn id="7" idx="4"/>
            <a:endCxn id="9" idx="0"/>
          </p:cNvCxnSpPr>
          <p:nvPr/>
        </p:nvCxnSpPr>
        <p:spPr>
          <a:xfrm>
            <a:off x="9081052" y="2511287"/>
            <a:ext cx="0" cy="45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4"/>
          </p:cNvCxnSpPr>
          <p:nvPr/>
        </p:nvCxnSpPr>
        <p:spPr>
          <a:xfrm flipH="1">
            <a:off x="8501270" y="2511287"/>
            <a:ext cx="579782" cy="45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9081052" y="3374523"/>
            <a:ext cx="0" cy="45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椭圆 15"/>
              <p:cNvSpPr/>
              <p:nvPr/>
            </p:nvSpPr>
            <p:spPr>
              <a:xfrm>
                <a:off x="8859078" y="3842038"/>
                <a:ext cx="443948" cy="410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6" name="椭圆 15"/>
              <p:cNvSpPr>
                <a:spLocks noRot="1" noChangeAspect="1" noMove="1" noResize="1" noEditPoints="1" noAdjustHandles="1" noChangeArrowheads="1" noChangeShapeType="1" noTextEdit="1"/>
              </p:cNvSpPr>
              <p:nvPr/>
            </p:nvSpPr>
            <p:spPr>
              <a:xfrm>
                <a:off x="8859078" y="3842038"/>
                <a:ext cx="443948" cy="410818"/>
              </a:xfrm>
              <a:prstGeom prst="ellipse">
                <a:avLst/>
              </a:prstGeom>
              <a:blipFill rotWithShape="1">
                <a:blip r:embed="rId6"/>
                <a:stretch>
                  <a:fillRect l="-1474" t="-1616" r="-1368" b="-1482"/>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7" name="直接箭头连接符 16"/>
          <p:cNvCxnSpPr>
            <a:stCxn id="16" idx="4"/>
          </p:cNvCxnSpPr>
          <p:nvPr/>
        </p:nvCxnSpPr>
        <p:spPr>
          <a:xfrm>
            <a:off x="9081052" y="4252856"/>
            <a:ext cx="0" cy="46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rot="5400000">
            <a:off x="8907767" y="4773238"/>
            <a:ext cx="346570" cy="369332"/>
          </a:xfrm>
          <a:prstGeom prst="rect">
            <a:avLst/>
          </a:prstGeom>
          <a:noFill/>
        </p:spPr>
        <p:txBody>
          <a:bodyPr wrap="none" rtlCol="0">
            <a:spAutoFit/>
          </a:bodyPr>
          <a:lstStyle/>
          <a:p>
            <a:r>
              <a:rPr lang="en-US" altLang="zh-CN" dirty="0"/>
              <a:t>…</a:t>
            </a:r>
            <a:endParaRPr lang="zh-CN" altLang="en-US" dirty="0"/>
          </a:p>
        </p:txBody>
      </p:sp>
      <p:cxnSp>
        <p:nvCxnSpPr>
          <p:cNvPr id="21" name="直接箭头连接符 20"/>
          <p:cNvCxnSpPr/>
          <p:nvPr/>
        </p:nvCxnSpPr>
        <p:spPr>
          <a:xfrm>
            <a:off x="9084365" y="5131189"/>
            <a:ext cx="0" cy="467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椭圆 21"/>
              <p:cNvSpPr/>
              <p:nvPr/>
            </p:nvSpPr>
            <p:spPr>
              <a:xfrm>
                <a:off x="8859078" y="5598704"/>
                <a:ext cx="443948" cy="410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2" name="椭圆 21"/>
              <p:cNvSpPr>
                <a:spLocks noRot="1" noChangeAspect="1" noMove="1" noResize="1" noEditPoints="1" noAdjustHandles="1" noChangeArrowheads="1" noChangeShapeType="1" noTextEdit="1"/>
              </p:cNvSpPr>
              <p:nvPr/>
            </p:nvSpPr>
            <p:spPr>
              <a:xfrm>
                <a:off x="8859078" y="5598704"/>
                <a:ext cx="443948" cy="410818"/>
              </a:xfrm>
              <a:prstGeom prst="ellipse">
                <a:avLst/>
              </a:prstGeom>
              <a:blipFill rotWithShape="1">
                <a:blip r:embed="rId7"/>
                <a:stretch>
                  <a:fillRect l="-1474" t="-1678" r="-1368" b="-1420"/>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p:cNvSpPr/>
              <p:nvPr/>
            </p:nvSpPr>
            <p:spPr>
              <a:xfrm>
                <a:off x="8236226" y="2964628"/>
                <a:ext cx="443948" cy="410818"/>
              </a:xfrm>
              <a:prstGeom prst="ellipse">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3" name="椭圆 22"/>
              <p:cNvSpPr>
                <a:spLocks noRot="1" noChangeAspect="1" noMove="1" noResize="1" noEditPoints="1" noAdjustHandles="1" noChangeArrowheads="1" noChangeShapeType="1" noTextEdit="1"/>
              </p:cNvSpPr>
              <p:nvPr/>
            </p:nvSpPr>
            <p:spPr>
              <a:xfrm>
                <a:off x="8236226" y="2964628"/>
                <a:ext cx="443948" cy="410818"/>
              </a:xfrm>
              <a:prstGeom prst="ellipse">
                <a:avLst/>
              </a:prstGeom>
              <a:blipFill rotWithShape="1">
                <a:blip r:embed="rId8"/>
                <a:stretch>
                  <a:fillRect l="-1493" t="-1655" r="-1349" b="-1443"/>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24" name="矩形 23"/>
          <p:cNvSpPr/>
          <p:nvPr/>
        </p:nvSpPr>
        <p:spPr>
          <a:xfrm>
            <a:off x="8772939" y="1875182"/>
            <a:ext cx="616226" cy="4518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503573" y="5168520"/>
            <a:ext cx="1560042" cy="646331"/>
          </a:xfrm>
          <a:prstGeom prst="rect">
            <a:avLst/>
          </a:prstGeom>
          <a:noFill/>
        </p:spPr>
        <p:txBody>
          <a:bodyPr wrap="none" rtlCol="0">
            <a:spAutoFit/>
          </a:bodyPr>
          <a:lstStyle/>
          <a:p>
            <a:r>
              <a:rPr lang="en-US" altLang="zh-CN" dirty="0"/>
              <a:t>a trajectory of</a:t>
            </a:r>
          </a:p>
          <a:p>
            <a:r>
              <a:rPr lang="en-US" altLang="zh-CN" dirty="0"/>
              <a:t> an episode</a:t>
            </a:r>
            <a:endParaRPr lang="zh-CN" altLang="en-US" dirty="0"/>
          </a:p>
        </p:txBody>
      </p:sp>
      <p:cxnSp>
        <p:nvCxnSpPr>
          <p:cNvPr id="28" name="直接箭头连接符 27"/>
          <p:cNvCxnSpPr/>
          <p:nvPr/>
        </p:nvCxnSpPr>
        <p:spPr>
          <a:xfrm>
            <a:off x="8449089" y="3381512"/>
            <a:ext cx="0" cy="45241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椭圆 28"/>
              <p:cNvSpPr/>
              <p:nvPr/>
            </p:nvSpPr>
            <p:spPr>
              <a:xfrm>
                <a:off x="8227115" y="3849027"/>
                <a:ext cx="443948" cy="410818"/>
              </a:xfrm>
              <a:prstGeom prst="ellipse">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up>
                          <m:r>
                            <a:rPr lang="en-US" altLang="zh-CN" i="1">
                              <a:latin typeface="Cambria Math" panose="02040503050406030204" pitchFamily="18" charset="0"/>
                            </a:rPr>
                            <m:t>′</m:t>
                          </m:r>
                        </m:sup>
                      </m:sSubSup>
                    </m:oMath>
                  </m:oMathPara>
                </a14:m>
                <a:endParaRPr lang="zh-CN" altLang="en-US" dirty="0"/>
              </a:p>
            </p:txBody>
          </p:sp>
        </mc:Choice>
        <mc:Fallback xmlns="">
          <p:sp>
            <p:nvSpPr>
              <p:cNvPr id="29" name="椭圆 28"/>
              <p:cNvSpPr>
                <a:spLocks noRot="1" noChangeAspect="1" noMove="1" noResize="1" noEditPoints="1" noAdjustHandles="1" noChangeArrowheads="1" noChangeShapeType="1" noTextEdit="1"/>
              </p:cNvSpPr>
              <p:nvPr/>
            </p:nvSpPr>
            <p:spPr>
              <a:xfrm>
                <a:off x="8227115" y="3849027"/>
                <a:ext cx="443948" cy="410818"/>
              </a:xfrm>
              <a:prstGeom prst="ellipse">
                <a:avLst/>
              </a:prstGeom>
              <a:blipFill rotWithShape="1">
                <a:blip r:embed="rId9"/>
                <a:stretch>
                  <a:fillRect l="-1443" t="-1617" r="-1399" b="-1481"/>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30" name="直接箭头连接符 29"/>
          <p:cNvCxnSpPr>
            <a:stCxn id="29" idx="4"/>
          </p:cNvCxnSpPr>
          <p:nvPr/>
        </p:nvCxnSpPr>
        <p:spPr>
          <a:xfrm>
            <a:off x="8449089" y="4259845"/>
            <a:ext cx="0" cy="46751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452402" y="5138178"/>
            <a:ext cx="0" cy="46751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椭圆 32"/>
              <p:cNvSpPr/>
              <p:nvPr/>
            </p:nvSpPr>
            <p:spPr>
              <a:xfrm>
                <a:off x="8227115" y="5605693"/>
                <a:ext cx="443948" cy="410818"/>
              </a:xfrm>
              <a:prstGeom prst="ellipse">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𝑠</m:t>
                          </m:r>
                        </m:e>
                        <m:sub>
                          <m:r>
                            <a:rPr lang="en-US" altLang="zh-CN" b="0" i="1" smtClean="0">
                              <a:latin typeface="Cambria Math" panose="02040503050406030204" pitchFamily="18" charset="0"/>
                            </a:rPr>
                            <m:t>𝑛</m:t>
                          </m:r>
                        </m:sub>
                        <m:sup>
                          <m:r>
                            <a:rPr lang="en-US" altLang="zh-CN" i="1">
                              <a:latin typeface="Cambria Math" panose="02040503050406030204" pitchFamily="18" charset="0"/>
                            </a:rPr>
                            <m:t>′</m:t>
                          </m:r>
                        </m:sup>
                      </m:sSubSup>
                    </m:oMath>
                  </m:oMathPara>
                </a14:m>
                <a:endParaRPr lang="zh-CN" altLang="en-US" dirty="0"/>
              </a:p>
            </p:txBody>
          </p:sp>
        </mc:Choice>
        <mc:Fallback xmlns="">
          <p:sp>
            <p:nvSpPr>
              <p:cNvPr id="33" name="椭圆 32"/>
              <p:cNvSpPr>
                <a:spLocks noRot="1" noChangeAspect="1" noMove="1" noResize="1" noEditPoints="1" noAdjustHandles="1" noChangeArrowheads="1" noChangeShapeType="1" noTextEdit="1"/>
              </p:cNvSpPr>
              <p:nvPr/>
            </p:nvSpPr>
            <p:spPr>
              <a:xfrm>
                <a:off x="8227115" y="5605693"/>
                <a:ext cx="443948" cy="410818"/>
              </a:xfrm>
              <a:prstGeom prst="ellipse">
                <a:avLst/>
              </a:prstGeom>
              <a:blipFill rotWithShape="1">
                <a:blip r:embed="rId10"/>
                <a:stretch>
                  <a:fillRect l="-1443" t="-1679" r="-1399" b="-1419"/>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4" name="文本框 33"/>
          <p:cNvSpPr txBox="1"/>
          <p:nvPr/>
        </p:nvSpPr>
        <p:spPr>
          <a:xfrm rot="5400000">
            <a:off x="8275804" y="4790836"/>
            <a:ext cx="346570" cy="369332"/>
          </a:xfrm>
          <a:prstGeom prst="rect">
            <a:avLst/>
          </a:prstGeom>
          <a:noFill/>
        </p:spPr>
        <p:txBody>
          <a:bodyPr wrap="none" rtlCol="0">
            <a:spAutoFit/>
          </a:bodyPr>
          <a:lstStyle/>
          <a:p>
            <a:r>
              <a:rPr lang="en-US" altLang="zh-CN" dirty="0"/>
              <a:t>…</a:t>
            </a:r>
            <a:endParaRPr lang="zh-CN" altLang="en-US" dirty="0"/>
          </a:p>
        </p:txBody>
      </p:sp>
      <p:sp>
        <p:nvSpPr>
          <p:cNvPr id="36" name="任意多边形: 形状 35"/>
          <p:cNvSpPr/>
          <p:nvPr/>
        </p:nvSpPr>
        <p:spPr>
          <a:xfrm>
            <a:off x="8004313" y="1961322"/>
            <a:ext cx="1426045" cy="4307696"/>
          </a:xfrm>
          <a:custGeom>
            <a:avLst/>
            <a:gdLst>
              <a:gd name="connsiteX0" fmla="*/ 848139 w 1426045"/>
              <a:gd name="connsiteY0" fmla="*/ 79513 h 4307696"/>
              <a:gd name="connsiteX1" fmla="*/ 861391 w 1426045"/>
              <a:gd name="connsiteY1" fmla="*/ 112643 h 4307696"/>
              <a:gd name="connsiteX2" fmla="*/ 755374 w 1426045"/>
              <a:gd name="connsiteY2" fmla="*/ 344556 h 4307696"/>
              <a:gd name="connsiteX3" fmla="*/ 728870 w 1426045"/>
              <a:gd name="connsiteY3" fmla="*/ 377687 h 4307696"/>
              <a:gd name="connsiteX4" fmla="*/ 702365 w 1426045"/>
              <a:gd name="connsiteY4" fmla="*/ 430695 h 4307696"/>
              <a:gd name="connsiteX5" fmla="*/ 662609 w 1426045"/>
              <a:gd name="connsiteY5" fmla="*/ 470452 h 4307696"/>
              <a:gd name="connsiteX6" fmla="*/ 596348 w 1426045"/>
              <a:gd name="connsiteY6" fmla="*/ 569843 h 4307696"/>
              <a:gd name="connsiteX7" fmla="*/ 503583 w 1426045"/>
              <a:gd name="connsiteY7" fmla="*/ 708991 h 4307696"/>
              <a:gd name="connsiteX8" fmla="*/ 424070 w 1426045"/>
              <a:gd name="connsiteY8" fmla="*/ 788504 h 4307696"/>
              <a:gd name="connsiteX9" fmla="*/ 390939 w 1426045"/>
              <a:gd name="connsiteY9" fmla="*/ 821635 h 4307696"/>
              <a:gd name="connsiteX10" fmla="*/ 324678 w 1426045"/>
              <a:gd name="connsiteY10" fmla="*/ 881269 h 4307696"/>
              <a:gd name="connsiteX11" fmla="*/ 198783 w 1426045"/>
              <a:gd name="connsiteY11" fmla="*/ 1060174 h 4307696"/>
              <a:gd name="connsiteX12" fmla="*/ 119270 w 1426045"/>
              <a:gd name="connsiteY12" fmla="*/ 1245704 h 4307696"/>
              <a:gd name="connsiteX13" fmla="*/ 92765 w 1426045"/>
              <a:gd name="connsiteY13" fmla="*/ 1384852 h 4307696"/>
              <a:gd name="connsiteX14" fmla="*/ 79513 w 1426045"/>
              <a:gd name="connsiteY14" fmla="*/ 1649895 h 4307696"/>
              <a:gd name="connsiteX15" fmla="*/ 72887 w 1426045"/>
              <a:gd name="connsiteY15" fmla="*/ 1808921 h 4307696"/>
              <a:gd name="connsiteX16" fmla="*/ 33130 w 1426045"/>
              <a:gd name="connsiteY16" fmla="*/ 2040835 h 4307696"/>
              <a:gd name="connsiteX17" fmla="*/ 13252 w 1426045"/>
              <a:gd name="connsiteY17" fmla="*/ 2259495 h 4307696"/>
              <a:gd name="connsiteX18" fmla="*/ 0 w 1426045"/>
              <a:gd name="connsiteY18" fmla="*/ 2365513 h 4307696"/>
              <a:gd name="connsiteX19" fmla="*/ 13252 w 1426045"/>
              <a:gd name="connsiteY19" fmla="*/ 2743200 h 4307696"/>
              <a:gd name="connsiteX20" fmla="*/ 39757 w 1426045"/>
              <a:gd name="connsiteY20" fmla="*/ 2796208 h 4307696"/>
              <a:gd name="connsiteX21" fmla="*/ 66261 w 1426045"/>
              <a:gd name="connsiteY21" fmla="*/ 2875721 h 4307696"/>
              <a:gd name="connsiteX22" fmla="*/ 99391 w 1426045"/>
              <a:gd name="connsiteY22" fmla="*/ 3154017 h 4307696"/>
              <a:gd name="connsiteX23" fmla="*/ 112644 w 1426045"/>
              <a:gd name="connsiteY23" fmla="*/ 3226904 h 4307696"/>
              <a:gd name="connsiteX24" fmla="*/ 106017 w 1426045"/>
              <a:gd name="connsiteY24" fmla="*/ 3650974 h 4307696"/>
              <a:gd name="connsiteX25" fmla="*/ 99391 w 1426045"/>
              <a:gd name="connsiteY25" fmla="*/ 3756991 h 4307696"/>
              <a:gd name="connsiteX26" fmla="*/ 72887 w 1426045"/>
              <a:gd name="connsiteY26" fmla="*/ 3869635 h 4307696"/>
              <a:gd name="connsiteX27" fmla="*/ 66261 w 1426045"/>
              <a:gd name="connsiteY27" fmla="*/ 3942521 h 4307696"/>
              <a:gd name="connsiteX28" fmla="*/ 53009 w 1426045"/>
              <a:gd name="connsiteY28" fmla="*/ 3995530 h 4307696"/>
              <a:gd name="connsiteX29" fmla="*/ 46383 w 1426045"/>
              <a:gd name="connsiteY29" fmla="*/ 4081669 h 4307696"/>
              <a:gd name="connsiteX30" fmla="*/ 119270 w 1426045"/>
              <a:gd name="connsiteY30" fmla="*/ 4194313 h 4307696"/>
              <a:gd name="connsiteX31" fmla="*/ 231913 w 1426045"/>
              <a:gd name="connsiteY31" fmla="*/ 4207565 h 4307696"/>
              <a:gd name="connsiteX32" fmla="*/ 397565 w 1426045"/>
              <a:gd name="connsiteY32" fmla="*/ 4273826 h 4307696"/>
              <a:gd name="connsiteX33" fmla="*/ 457200 w 1426045"/>
              <a:gd name="connsiteY33" fmla="*/ 4306956 h 4307696"/>
              <a:gd name="connsiteX34" fmla="*/ 523461 w 1426045"/>
              <a:gd name="connsiteY34" fmla="*/ 4240695 h 4307696"/>
              <a:gd name="connsiteX35" fmla="*/ 569844 w 1426045"/>
              <a:gd name="connsiteY35" fmla="*/ 4207565 h 4307696"/>
              <a:gd name="connsiteX36" fmla="*/ 596348 w 1426045"/>
              <a:gd name="connsiteY36" fmla="*/ 4167808 h 4307696"/>
              <a:gd name="connsiteX37" fmla="*/ 642730 w 1426045"/>
              <a:gd name="connsiteY37" fmla="*/ 4002156 h 4307696"/>
              <a:gd name="connsiteX38" fmla="*/ 669235 w 1426045"/>
              <a:gd name="connsiteY38" fmla="*/ 3975652 h 4307696"/>
              <a:gd name="connsiteX39" fmla="*/ 682487 w 1426045"/>
              <a:gd name="connsiteY39" fmla="*/ 3935895 h 4307696"/>
              <a:gd name="connsiteX40" fmla="*/ 695739 w 1426045"/>
              <a:gd name="connsiteY40" fmla="*/ 3849756 h 4307696"/>
              <a:gd name="connsiteX41" fmla="*/ 708991 w 1426045"/>
              <a:gd name="connsiteY41" fmla="*/ 3796748 h 4307696"/>
              <a:gd name="connsiteX42" fmla="*/ 689113 w 1426045"/>
              <a:gd name="connsiteY42" fmla="*/ 3432313 h 4307696"/>
              <a:gd name="connsiteX43" fmla="*/ 662609 w 1426045"/>
              <a:gd name="connsiteY43" fmla="*/ 3279913 h 4307696"/>
              <a:gd name="connsiteX44" fmla="*/ 636104 w 1426045"/>
              <a:gd name="connsiteY44" fmla="*/ 3233530 h 4307696"/>
              <a:gd name="connsiteX45" fmla="*/ 622852 w 1426045"/>
              <a:gd name="connsiteY45" fmla="*/ 3061252 h 4307696"/>
              <a:gd name="connsiteX46" fmla="*/ 629478 w 1426045"/>
              <a:gd name="connsiteY46" fmla="*/ 2690191 h 4307696"/>
              <a:gd name="connsiteX47" fmla="*/ 642730 w 1426045"/>
              <a:gd name="connsiteY47" fmla="*/ 2657061 h 4307696"/>
              <a:gd name="connsiteX48" fmla="*/ 655983 w 1426045"/>
              <a:gd name="connsiteY48" fmla="*/ 2597426 h 4307696"/>
              <a:gd name="connsiteX49" fmla="*/ 669235 w 1426045"/>
              <a:gd name="connsiteY49" fmla="*/ 2458278 h 4307696"/>
              <a:gd name="connsiteX50" fmla="*/ 682487 w 1426045"/>
              <a:gd name="connsiteY50" fmla="*/ 2358887 h 4307696"/>
              <a:gd name="connsiteX51" fmla="*/ 702365 w 1426045"/>
              <a:gd name="connsiteY51" fmla="*/ 2325756 h 4307696"/>
              <a:gd name="connsiteX52" fmla="*/ 708991 w 1426045"/>
              <a:gd name="connsiteY52" fmla="*/ 2279374 h 4307696"/>
              <a:gd name="connsiteX53" fmla="*/ 715617 w 1426045"/>
              <a:gd name="connsiteY53" fmla="*/ 2259495 h 4307696"/>
              <a:gd name="connsiteX54" fmla="*/ 722244 w 1426045"/>
              <a:gd name="connsiteY54" fmla="*/ 1868556 h 4307696"/>
              <a:gd name="connsiteX55" fmla="*/ 715617 w 1426045"/>
              <a:gd name="connsiteY55" fmla="*/ 1649895 h 4307696"/>
              <a:gd name="connsiteX56" fmla="*/ 695739 w 1426045"/>
              <a:gd name="connsiteY56" fmla="*/ 1596887 h 4307696"/>
              <a:gd name="connsiteX57" fmla="*/ 682487 w 1426045"/>
              <a:gd name="connsiteY57" fmla="*/ 1490869 h 4307696"/>
              <a:gd name="connsiteX58" fmla="*/ 662609 w 1426045"/>
              <a:gd name="connsiteY58" fmla="*/ 1325217 h 4307696"/>
              <a:gd name="connsiteX59" fmla="*/ 675861 w 1426045"/>
              <a:gd name="connsiteY59" fmla="*/ 1172817 h 4307696"/>
              <a:gd name="connsiteX60" fmla="*/ 682487 w 1426045"/>
              <a:gd name="connsiteY60" fmla="*/ 1133061 h 4307696"/>
              <a:gd name="connsiteX61" fmla="*/ 702365 w 1426045"/>
              <a:gd name="connsiteY61" fmla="*/ 1093304 h 4307696"/>
              <a:gd name="connsiteX62" fmla="*/ 907774 w 1426045"/>
              <a:gd name="connsiteY62" fmla="*/ 874643 h 4307696"/>
              <a:gd name="connsiteX63" fmla="*/ 1053548 w 1426045"/>
              <a:gd name="connsiteY63" fmla="*/ 728869 h 4307696"/>
              <a:gd name="connsiteX64" fmla="*/ 1093304 w 1426045"/>
              <a:gd name="connsiteY64" fmla="*/ 695739 h 4307696"/>
              <a:gd name="connsiteX65" fmla="*/ 1133061 w 1426045"/>
              <a:gd name="connsiteY65" fmla="*/ 662608 h 4307696"/>
              <a:gd name="connsiteX66" fmla="*/ 1252330 w 1426045"/>
              <a:gd name="connsiteY66" fmla="*/ 602974 h 4307696"/>
              <a:gd name="connsiteX67" fmla="*/ 1338470 w 1426045"/>
              <a:gd name="connsiteY67" fmla="*/ 543339 h 4307696"/>
              <a:gd name="connsiteX68" fmla="*/ 1398104 w 1426045"/>
              <a:gd name="connsiteY68" fmla="*/ 477078 h 4307696"/>
              <a:gd name="connsiteX69" fmla="*/ 1417983 w 1426045"/>
              <a:gd name="connsiteY69" fmla="*/ 417443 h 4307696"/>
              <a:gd name="connsiteX70" fmla="*/ 1417983 w 1426045"/>
              <a:gd name="connsiteY70" fmla="*/ 139148 h 4307696"/>
              <a:gd name="connsiteX71" fmla="*/ 1318591 w 1426045"/>
              <a:gd name="connsiteY71" fmla="*/ 0 h 4307696"/>
              <a:gd name="connsiteX72" fmla="*/ 801757 w 1426045"/>
              <a:gd name="connsiteY72" fmla="*/ 19878 h 4307696"/>
              <a:gd name="connsiteX73" fmla="*/ 821635 w 1426045"/>
              <a:gd name="connsiteY73" fmla="*/ 33130 h 4307696"/>
              <a:gd name="connsiteX74" fmla="*/ 848139 w 1426045"/>
              <a:gd name="connsiteY74" fmla="*/ 79513 h 430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26045" h="4307696">
                <a:moveTo>
                  <a:pt x="848139" y="79513"/>
                </a:moveTo>
                <a:cubicBezTo>
                  <a:pt x="854765" y="92765"/>
                  <a:pt x="862051" y="100767"/>
                  <a:pt x="861391" y="112643"/>
                </a:cubicBezTo>
                <a:cubicBezTo>
                  <a:pt x="856790" y="195464"/>
                  <a:pt x="802936" y="285102"/>
                  <a:pt x="755374" y="344556"/>
                </a:cubicBezTo>
                <a:cubicBezTo>
                  <a:pt x="746539" y="355600"/>
                  <a:pt x="736282" y="365642"/>
                  <a:pt x="728870" y="377687"/>
                </a:cubicBezTo>
                <a:cubicBezTo>
                  <a:pt x="718516" y="394512"/>
                  <a:pt x="713847" y="414620"/>
                  <a:pt x="702365" y="430695"/>
                </a:cubicBezTo>
                <a:cubicBezTo>
                  <a:pt x="691472" y="445945"/>
                  <a:pt x="673967" y="455544"/>
                  <a:pt x="662609" y="470452"/>
                </a:cubicBezTo>
                <a:cubicBezTo>
                  <a:pt x="638478" y="502124"/>
                  <a:pt x="616103" y="535272"/>
                  <a:pt x="596348" y="569843"/>
                </a:cubicBezTo>
                <a:cubicBezTo>
                  <a:pt x="550850" y="649464"/>
                  <a:pt x="556445" y="653192"/>
                  <a:pt x="503583" y="708991"/>
                </a:cubicBezTo>
                <a:cubicBezTo>
                  <a:pt x="477805" y="736202"/>
                  <a:pt x="450574" y="762000"/>
                  <a:pt x="424070" y="788504"/>
                </a:cubicBezTo>
                <a:cubicBezTo>
                  <a:pt x="413026" y="799548"/>
                  <a:pt x="403135" y="811878"/>
                  <a:pt x="390939" y="821635"/>
                </a:cubicBezTo>
                <a:cubicBezTo>
                  <a:pt x="370930" y="837642"/>
                  <a:pt x="339852" y="860505"/>
                  <a:pt x="324678" y="881269"/>
                </a:cubicBezTo>
                <a:cubicBezTo>
                  <a:pt x="142372" y="1130739"/>
                  <a:pt x="292347" y="947894"/>
                  <a:pt x="198783" y="1060174"/>
                </a:cubicBezTo>
                <a:cubicBezTo>
                  <a:pt x="159784" y="1177170"/>
                  <a:pt x="184772" y="1114698"/>
                  <a:pt x="119270" y="1245704"/>
                </a:cubicBezTo>
                <a:cubicBezTo>
                  <a:pt x="110435" y="1292087"/>
                  <a:pt x="95123" y="1337694"/>
                  <a:pt x="92765" y="1384852"/>
                </a:cubicBezTo>
                <a:cubicBezTo>
                  <a:pt x="88348" y="1473200"/>
                  <a:pt x="83655" y="1561534"/>
                  <a:pt x="79513" y="1649895"/>
                </a:cubicBezTo>
                <a:cubicBezTo>
                  <a:pt x="77029" y="1702891"/>
                  <a:pt x="79138" y="1756236"/>
                  <a:pt x="72887" y="1808921"/>
                </a:cubicBezTo>
                <a:cubicBezTo>
                  <a:pt x="63646" y="1886807"/>
                  <a:pt x="44420" y="1963219"/>
                  <a:pt x="33130" y="2040835"/>
                </a:cubicBezTo>
                <a:cubicBezTo>
                  <a:pt x="16592" y="2154536"/>
                  <a:pt x="23556" y="2159889"/>
                  <a:pt x="13252" y="2259495"/>
                </a:cubicBezTo>
                <a:cubicBezTo>
                  <a:pt x="9587" y="2294920"/>
                  <a:pt x="4417" y="2330174"/>
                  <a:pt x="0" y="2365513"/>
                </a:cubicBezTo>
                <a:cubicBezTo>
                  <a:pt x="4417" y="2491409"/>
                  <a:pt x="1673" y="2617760"/>
                  <a:pt x="13252" y="2743200"/>
                </a:cubicBezTo>
                <a:cubicBezTo>
                  <a:pt x="15068" y="2762871"/>
                  <a:pt x="32420" y="2777866"/>
                  <a:pt x="39757" y="2796208"/>
                </a:cubicBezTo>
                <a:cubicBezTo>
                  <a:pt x="50133" y="2822148"/>
                  <a:pt x="57426" y="2849217"/>
                  <a:pt x="66261" y="2875721"/>
                </a:cubicBezTo>
                <a:cubicBezTo>
                  <a:pt x="77304" y="2968486"/>
                  <a:pt x="87159" y="3061401"/>
                  <a:pt x="99391" y="3154017"/>
                </a:cubicBezTo>
                <a:cubicBezTo>
                  <a:pt x="102624" y="3178498"/>
                  <a:pt x="112315" y="3202212"/>
                  <a:pt x="112644" y="3226904"/>
                </a:cubicBezTo>
                <a:cubicBezTo>
                  <a:pt x="114529" y="3368265"/>
                  <a:pt x="109550" y="3509644"/>
                  <a:pt x="106017" y="3650974"/>
                </a:cubicBezTo>
                <a:cubicBezTo>
                  <a:pt x="105132" y="3686371"/>
                  <a:pt x="104695" y="3721983"/>
                  <a:pt x="99391" y="3756991"/>
                </a:cubicBezTo>
                <a:cubicBezTo>
                  <a:pt x="93613" y="3795129"/>
                  <a:pt x="81722" y="3832087"/>
                  <a:pt x="72887" y="3869635"/>
                </a:cubicBezTo>
                <a:cubicBezTo>
                  <a:pt x="70678" y="3893930"/>
                  <a:pt x="70066" y="3918424"/>
                  <a:pt x="66261" y="3942521"/>
                </a:cubicBezTo>
                <a:cubicBezTo>
                  <a:pt x="63420" y="3960512"/>
                  <a:pt x="55585" y="3977500"/>
                  <a:pt x="53009" y="3995530"/>
                </a:cubicBezTo>
                <a:cubicBezTo>
                  <a:pt x="48936" y="4024038"/>
                  <a:pt x="48592" y="4052956"/>
                  <a:pt x="46383" y="4081669"/>
                </a:cubicBezTo>
                <a:cubicBezTo>
                  <a:pt x="60144" y="4112632"/>
                  <a:pt x="82608" y="4179037"/>
                  <a:pt x="119270" y="4194313"/>
                </a:cubicBezTo>
                <a:cubicBezTo>
                  <a:pt x="154168" y="4208854"/>
                  <a:pt x="194365" y="4203148"/>
                  <a:pt x="231913" y="4207565"/>
                </a:cubicBezTo>
                <a:cubicBezTo>
                  <a:pt x="287130" y="4229652"/>
                  <a:pt x="343154" y="4249821"/>
                  <a:pt x="397565" y="4273826"/>
                </a:cubicBezTo>
                <a:cubicBezTo>
                  <a:pt x="418370" y="4283005"/>
                  <a:pt x="435209" y="4312743"/>
                  <a:pt x="457200" y="4306956"/>
                </a:cubicBezTo>
                <a:cubicBezTo>
                  <a:pt x="487407" y="4299007"/>
                  <a:pt x="500039" y="4261361"/>
                  <a:pt x="523461" y="4240695"/>
                </a:cubicBezTo>
                <a:cubicBezTo>
                  <a:pt x="537708" y="4228124"/>
                  <a:pt x="554383" y="4218608"/>
                  <a:pt x="569844" y="4207565"/>
                </a:cubicBezTo>
                <a:cubicBezTo>
                  <a:pt x="578679" y="4194313"/>
                  <a:pt x="590756" y="4182721"/>
                  <a:pt x="596348" y="4167808"/>
                </a:cubicBezTo>
                <a:cubicBezTo>
                  <a:pt x="659328" y="3999859"/>
                  <a:pt x="535995" y="4227486"/>
                  <a:pt x="642730" y="4002156"/>
                </a:cubicBezTo>
                <a:cubicBezTo>
                  <a:pt x="648079" y="3990864"/>
                  <a:pt x="660400" y="3984487"/>
                  <a:pt x="669235" y="3975652"/>
                </a:cubicBezTo>
                <a:cubicBezTo>
                  <a:pt x="673652" y="3962400"/>
                  <a:pt x="679609" y="3949565"/>
                  <a:pt x="682487" y="3935895"/>
                </a:cubicBezTo>
                <a:cubicBezTo>
                  <a:pt x="688472" y="3907467"/>
                  <a:pt x="690303" y="3878294"/>
                  <a:pt x="695739" y="3849756"/>
                </a:cubicBezTo>
                <a:cubicBezTo>
                  <a:pt x="699147" y="3831865"/>
                  <a:pt x="704574" y="3814417"/>
                  <a:pt x="708991" y="3796748"/>
                </a:cubicBezTo>
                <a:cubicBezTo>
                  <a:pt x="702365" y="3675270"/>
                  <a:pt x="697541" y="3553680"/>
                  <a:pt x="689113" y="3432313"/>
                </a:cubicBezTo>
                <a:cubicBezTo>
                  <a:pt x="686055" y="3388274"/>
                  <a:pt x="683447" y="3325062"/>
                  <a:pt x="662609" y="3279913"/>
                </a:cubicBezTo>
                <a:cubicBezTo>
                  <a:pt x="655147" y="3263745"/>
                  <a:pt x="644939" y="3248991"/>
                  <a:pt x="636104" y="3233530"/>
                </a:cubicBezTo>
                <a:cubicBezTo>
                  <a:pt x="634214" y="3210849"/>
                  <a:pt x="622852" y="3078294"/>
                  <a:pt x="622852" y="3061252"/>
                </a:cubicBezTo>
                <a:cubicBezTo>
                  <a:pt x="622852" y="2937545"/>
                  <a:pt x="623401" y="2813748"/>
                  <a:pt x="629478" y="2690191"/>
                </a:cubicBezTo>
                <a:cubicBezTo>
                  <a:pt x="630062" y="2678311"/>
                  <a:pt x="639462" y="2668497"/>
                  <a:pt x="642730" y="2657061"/>
                </a:cubicBezTo>
                <a:cubicBezTo>
                  <a:pt x="648324" y="2637481"/>
                  <a:pt x="651565" y="2617304"/>
                  <a:pt x="655983" y="2597426"/>
                </a:cubicBezTo>
                <a:cubicBezTo>
                  <a:pt x="668098" y="2439933"/>
                  <a:pt x="656488" y="2573006"/>
                  <a:pt x="669235" y="2458278"/>
                </a:cubicBezTo>
                <a:cubicBezTo>
                  <a:pt x="669851" y="2452737"/>
                  <a:pt x="675126" y="2377290"/>
                  <a:pt x="682487" y="2358887"/>
                </a:cubicBezTo>
                <a:cubicBezTo>
                  <a:pt x="687270" y="2346929"/>
                  <a:pt x="695739" y="2336800"/>
                  <a:pt x="702365" y="2325756"/>
                </a:cubicBezTo>
                <a:cubicBezTo>
                  <a:pt x="704574" y="2310295"/>
                  <a:pt x="705928" y="2294688"/>
                  <a:pt x="708991" y="2279374"/>
                </a:cubicBezTo>
                <a:cubicBezTo>
                  <a:pt x="710361" y="2272525"/>
                  <a:pt x="715392" y="2266476"/>
                  <a:pt x="715617" y="2259495"/>
                </a:cubicBezTo>
                <a:cubicBezTo>
                  <a:pt x="719819" y="2129231"/>
                  <a:pt x="720035" y="1998869"/>
                  <a:pt x="722244" y="1868556"/>
                </a:cubicBezTo>
                <a:cubicBezTo>
                  <a:pt x="720035" y="1795669"/>
                  <a:pt x="722698" y="1722471"/>
                  <a:pt x="715617" y="1649895"/>
                </a:cubicBezTo>
                <a:cubicBezTo>
                  <a:pt x="713785" y="1631113"/>
                  <a:pt x="700923" y="1615032"/>
                  <a:pt x="695739" y="1596887"/>
                </a:cubicBezTo>
                <a:cubicBezTo>
                  <a:pt x="689209" y="1574033"/>
                  <a:pt x="684262" y="1506397"/>
                  <a:pt x="682487" y="1490869"/>
                </a:cubicBezTo>
                <a:cubicBezTo>
                  <a:pt x="676172" y="1435615"/>
                  <a:pt x="662609" y="1325217"/>
                  <a:pt x="662609" y="1325217"/>
                </a:cubicBezTo>
                <a:cubicBezTo>
                  <a:pt x="667026" y="1274417"/>
                  <a:pt x="670614" y="1223538"/>
                  <a:pt x="675861" y="1172817"/>
                </a:cubicBezTo>
                <a:cubicBezTo>
                  <a:pt x="677243" y="1159454"/>
                  <a:pt x="678239" y="1145806"/>
                  <a:pt x="682487" y="1133061"/>
                </a:cubicBezTo>
                <a:cubicBezTo>
                  <a:pt x="687172" y="1119005"/>
                  <a:pt x="693708" y="1105328"/>
                  <a:pt x="702365" y="1093304"/>
                </a:cubicBezTo>
                <a:cubicBezTo>
                  <a:pt x="822579" y="926340"/>
                  <a:pt x="768787" y="1006315"/>
                  <a:pt x="907774" y="874643"/>
                </a:cubicBezTo>
                <a:cubicBezTo>
                  <a:pt x="957660" y="827382"/>
                  <a:pt x="1053548" y="728869"/>
                  <a:pt x="1053548" y="728869"/>
                </a:cubicBezTo>
                <a:cubicBezTo>
                  <a:pt x="1066306" y="677835"/>
                  <a:pt x="1047038" y="720975"/>
                  <a:pt x="1093304" y="695739"/>
                </a:cubicBezTo>
                <a:cubicBezTo>
                  <a:pt x="1108448" y="687478"/>
                  <a:pt x="1118160" y="671300"/>
                  <a:pt x="1133061" y="662608"/>
                </a:cubicBezTo>
                <a:cubicBezTo>
                  <a:pt x="1171455" y="640212"/>
                  <a:pt x="1215784" y="628275"/>
                  <a:pt x="1252330" y="602974"/>
                </a:cubicBezTo>
                <a:cubicBezTo>
                  <a:pt x="1281043" y="583096"/>
                  <a:pt x="1310904" y="564780"/>
                  <a:pt x="1338470" y="543339"/>
                </a:cubicBezTo>
                <a:cubicBezTo>
                  <a:pt x="1361301" y="525582"/>
                  <a:pt x="1380225" y="499427"/>
                  <a:pt x="1398104" y="477078"/>
                </a:cubicBezTo>
                <a:cubicBezTo>
                  <a:pt x="1404730" y="457200"/>
                  <a:pt x="1413184" y="437840"/>
                  <a:pt x="1417983" y="417443"/>
                </a:cubicBezTo>
                <a:cubicBezTo>
                  <a:pt x="1435202" y="344264"/>
                  <a:pt x="1419755" y="152815"/>
                  <a:pt x="1417983" y="139148"/>
                </a:cubicBezTo>
                <a:cubicBezTo>
                  <a:pt x="1398698" y="-9618"/>
                  <a:pt x="1412692" y="10456"/>
                  <a:pt x="1318591" y="0"/>
                </a:cubicBezTo>
                <a:cubicBezTo>
                  <a:pt x="1146313" y="6626"/>
                  <a:pt x="973781" y="8410"/>
                  <a:pt x="801757" y="19878"/>
                </a:cubicBezTo>
                <a:cubicBezTo>
                  <a:pt x="793811" y="20408"/>
                  <a:pt x="817414" y="26377"/>
                  <a:pt x="821635" y="33130"/>
                </a:cubicBezTo>
                <a:cubicBezTo>
                  <a:pt x="829039" y="44976"/>
                  <a:pt x="841513" y="66261"/>
                  <a:pt x="848139" y="79513"/>
                </a:cubicBezTo>
                <a:close/>
              </a:path>
            </a:pathLst>
          </a:cu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212157" y="2381016"/>
            <a:ext cx="1802096" cy="646331"/>
          </a:xfrm>
          <a:prstGeom prst="rect">
            <a:avLst/>
          </a:prstGeom>
          <a:noFill/>
        </p:spPr>
        <p:txBody>
          <a:bodyPr wrap="none" rtlCol="0">
            <a:spAutoFit/>
          </a:bodyPr>
          <a:lstStyle/>
          <a:p>
            <a:r>
              <a:rPr lang="en-US" altLang="zh-CN" dirty="0"/>
              <a:t>a trajectory of </a:t>
            </a:r>
          </a:p>
          <a:p>
            <a:r>
              <a:rPr lang="en-US" altLang="zh-CN" dirty="0"/>
              <a:t>another episode</a:t>
            </a:r>
            <a:endParaRPr lang="zh-CN" altLang="en-US" dirty="0"/>
          </a:p>
        </p:txBody>
      </p:sp>
      <mc:AlternateContent xmlns:mc="http://schemas.openxmlformats.org/markup-compatibility/2006" xmlns:a14="http://schemas.microsoft.com/office/drawing/2010/main">
        <mc:Choice Requires="a14">
          <p:sp>
            <p:nvSpPr>
              <p:cNvPr id="38" name="文本框 37"/>
              <p:cNvSpPr txBox="1"/>
              <p:nvPr/>
            </p:nvSpPr>
            <p:spPr>
              <a:xfrm>
                <a:off x="8873929" y="2604444"/>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8873929" y="2604444"/>
                <a:ext cx="482760" cy="369332"/>
              </a:xfrm>
              <a:prstGeom prst="rect">
                <a:avLst/>
              </a:prstGeom>
              <a:blipFill rotWithShape="1">
                <a:blip r:embed="rId11"/>
                <a:stretch>
                  <a:fillRect l="-91" t="-84" r="124"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8864877" y="3392199"/>
                <a:ext cx="4774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8864877" y="3392199"/>
                <a:ext cx="477438" cy="369332"/>
              </a:xfrm>
              <a:prstGeom prst="rect">
                <a:avLst/>
              </a:prstGeom>
              <a:blipFill rotWithShape="1">
                <a:blip r:embed="rId12"/>
                <a:stretch>
                  <a:fillRect l="-58" t="-8" r="41" b="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8772939" y="5168520"/>
                <a:ext cx="7164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8772939" y="5168520"/>
                <a:ext cx="716478" cy="369332"/>
              </a:xfrm>
              <a:prstGeom prst="rect">
                <a:avLst/>
              </a:prstGeom>
              <a:blipFill rotWithShape="1">
                <a:blip r:embed="rId13"/>
                <a:stretch>
                  <a:fillRect l="-58" t="-69" r="85"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8380213" y="2519516"/>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8380213" y="2519516"/>
                <a:ext cx="482760" cy="369332"/>
              </a:xfrm>
              <a:prstGeom prst="rect">
                <a:avLst/>
              </a:prstGeom>
              <a:blipFill rotWithShape="1">
                <a:blip r:embed="rId14"/>
                <a:stretch>
                  <a:fillRect l="-24" t="-128" r="58"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8246899" y="3405675"/>
                <a:ext cx="4827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8246899" y="3405675"/>
                <a:ext cx="482760" cy="369332"/>
              </a:xfrm>
              <a:prstGeom prst="rect">
                <a:avLst/>
              </a:prstGeom>
              <a:blipFill rotWithShape="1">
                <a:blip r:embed="rId15"/>
                <a:stretch>
                  <a:fillRect l="-32" t="-46" r="65" b="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8074683" y="5168520"/>
                <a:ext cx="7164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8074683" y="5168520"/>
                <a:ext cx="716478" cy="369332"/>
              </a:xfrm>
              <a:prstGeom prst="rect">
                <a:avLst/>
              </a:prstGeom>
              <a:blipFill rotWithShape="1">
                <a:blip r:embed="rId16"/>
                <a:stretch>
                  <a:fillRect l="-3" t="-69" r="31"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9650428" y="2888848"/>
                <a:ext cx="1555811" cy="589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=0.8,</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𝜋</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=0.2</m:t>
                      </m:r>
                    </m:oMath>
                  </m:oMathPara>
                </a14:m>
                <a:endParaRPr lang="en-US" altLang="zh-CN" b="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9650428" y="2888848"/>
                <a:ext cx="1555811" cy="589649"/>
              </a:xfrm>
              <a:prstGeom prst="rect">
                <a:avLst/>
              </a:prstGeom>
              <a:blipFill rotWithShape="1">
                <a:blip r:embed="rId17"/>
                <a:stretch>
                  <a:fillRect l="-21" t="-40" r="-2587" b="102"/>
                </a:stretch>
              </a:blipFill>
            </p:spPr>
            <p:txBody>
              <a:bodyPr/>
              <a:lstStyle/>
              <a:p>
                <a:r>
                  <a:rPr lang="zh-CN" altLang="en-US">
                    <a:noFill/>
                  </a:rPr>
                  <a:t> </a:t>
                </a:r>
              </a:p>
            </p:txBody>
          </p:sp>
        </mc:Fallback>
      </mc:AlternateContent>
      <p:cxnSp>
        <p:nvCxnSpPr>
          <p:cNvPr id="47" name="直接箭头连接符 46"/>
          <p:cNvCxnSpPr>
            <a:stCxn id="37" idx="2"/>
          </p:cNvCxnSpPr>
          <p:nvPr/>
        </p:nvCxnSpPr>
        <p:spPr>
          <a:xfrm>
            <a:off x="7113205" y="3027347"/>
            <a:ext cx="815381" cy="596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接箭头连接符 48"/>
          <p:cNvCxnSpPr>
            <a:stCxn id="25" idx="0"/>
          </p:cNvCxnSpPr>
          <p:nvPr/>
        </p:nvCxnSpPr>
        <p:spPr>
          <a:xfrm flipH="1" flipV="1">
            <a:off x="9503573" y="4878693"/>
            <a:ext cx="780021" cy="289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Preliminary: Normalizing Flow</a:t>
            </a:r>
            <a:endParaRPr lang="zh-CN" altLang="en-US" dirty="0"/>
          </a:p>
        </p:txBody>
      </p:sp>
      <p:sp>
        <p:nvSpPr>
          <p:cNvPr id="3" name="内容占位符 2"/>
          <p:cNvSpPr>
            <a:spLocks noGrp="1"/>
          </p:cNvSpPr>
          <p:nvPr>
            <p:ph idx="1"/>
          </p:nvPr>
        </p:nvSpPr>
        <p:spPr/>
        <p:txBody>
          <a:bodyPr/>
          <a:lstStyle/>
          <a:p>
            <a:r>
              <a:rPr lang="en-US" altLang="zh-CN" dirty="0"/>
              <a:t>An invertible transformation of probability distributions[21]</a:t>
            </a:r>
          </a:p>
          <a:p>
            <a:pPr lvl="1"/>
            <a:r>
              <a:rPr lang="en-US" altLang="zh-CN" dirty="0"/>
              <a:t>Can be trained for density estimation &amp; sampling / variational inference</a:t>
            </a:r>
          </a:p>
          <a:p>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65" y="3143656"/>
            <a:ext cx="4982270" cy="29055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Flow-Based Model</a:t>
            </a:r>
            <a:endParaRPr lang="zh-CN" altLang="en-US" dirty="0"/>
          </a:p>
        </p:txBody>
      </p:sp>
      <p:grpSp>
        <p:nvGrpSpPr>
          <p:cNvPr id="4" name="组合 3"/>
          <p:cNvGrpSpPr/>
          <p:nvPr/>
        </p:nvGrpSpPr>
        <p:grpSpPr>
          <a:xfrm>
            <a:off x="6593659" y="994891"/>
            <a:ext cx="4651674" cy="1128917"/>
            <a:chOff x="2878242" y="1848435"/>
            <a:chExt cx="4651674" cy="1128917"/>
          </a:xfrm>
        </p:grpSpPr>
        <p:cxnSp>
          <p:nvCxnSpPr>
            <p:cNvPr id="5" name="直接箭头连接符 4"/>
            <p:cNvCxnSpPr/>
            <p:nvPr/>
          </p:nvCxnSpPr>
          <p:spPr>
            <a:xfrm flipV="1">
              <a:off x="6763258" y="2101699"/>
              <a:ext cx="57025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 name="文本框 5"/>
                <p:cNvSpPr txBox="1"/>
                <p:nvPr/>
              </p:nvSpPr>
              <p:spPr>
                <a:xfrm>
                  <a:off x="7333517" y="1958481"/>
                  <a:ext cx="1963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333517" y="1958481"/>
                  <a:ext cx="196399" cy="276999"/>
                </a:xfrm>
                <a:prstGeom prst="rect">
                  <a:avLst/>
                </a:prstGeom>
                <a:blipFill rotWithShape="1">
                  <a:blip r:embed="rId2"/>
                </a:blipFill>
              </p:spPr>
              <p:txBody>
                <a:bodyPr/>
                <a:lstStyle/>
                <a:p>
                  <a:r>
                    <a:rPr lang="zh-CN" altLang="en-US">
                      <a:noFill/>
                    </a:rPr>
                    <a:t> </a:t>
                  </a:r>
                </a:p>
              </p:txBody>
            </p:sp>
          </mc:Fallback>
        </mc:AlternateContent>
        <p:cxnSp>
          <p:nvCxnSpPr>
            <p:cNvPr id="7" name="连接符: 肘形 6"/>
            <p:cNvCxnSpPr>
              <a:stCxn id="6" idx="2"/>
              <a:endCxn id="8" idx="3"/>
            </p:cNvCxnSpPr>
            <p:nvPr/>
          </p:nvCxnSpPr>
          <p:spPr>
            <a:xfrm rot="5400000">
              <a:off x="6886100" y="2183189"/>
              <a:ext cx="493327" cy="59790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 name="矩形 7"/>
            <p:cNvSpPr/>
            <p:nvPr/>
          </p:nvSpPr>
          <p:spPr>
            <a:xfrm>
              <a:off x="5710753" y="2480262"/>
              <a:ext cx="1123055" cy="4970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Env</a:t>
              </a:r>
              <a:endParaRPr lang="zh-CN" altLang="en-US" dirty="0"/>
            </a:p>
          </p:txBody>
        </p:sp>
        <p:cxnSp>
          <p:nvCxnSpPr>
            <p:cNvPr id="9" name="直接箭头连接符 8"/>
            <p:cNvCxnSpPr>
              <a:endCxn id="10" idx="1"/>
            </p:cNvCxnSpPr>
            <p:nvPr/>
          </p:nvCxnSpPr>
          <p:spPr>
            <a:xfrm flipV="1">
              <a:off x="4745083" y="2089127"/>
              <a:ext cx="274293" cy="2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5019376" y="1950627"/>
                  <a:ext cx="1787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019376" y="1950627"/>
                  <a:ext cx="178702" cy="276999"/>
                </a:xfrm>
                <a:prstGeom prst="rect">
                  <a:avLst/>
                </a:prstGeom>
                <a:blipFill rotWithShape="1">
                  <a:blip r:embed="rId3"/>
                </a:blipFill>
              </p:spPr>
              <p:txBody>
                <a:bodyPr/>
                <a:lstStyle/>
                <a:p>
                  <a:r>
                    <a:rPr lang="zh-CN" altLang="en-US">
                      <a:noFill/>
                    </a:rPr>
                    <a:t> </a:t>
                  </a:r>
                </a:p>
              </p:txBody>
            </p:sp>
          </mc:Fallback>
        </mc:AlternateContent>
        <p:cxnSp>
          <p:nvCxnSpPr>
            <p:cNvPr id="11" name="直接箭头连接符 10"/>
            <p:cNvCxnSpPr>
              <a:stCxn id="10" idx="3"/>
            </p:cNvCxnSpPr>
            <p:nvPr/>
          </p:nvCxnSpPr>
          <p:spPr>
            <a:xfrm>
              <a:off x="5198078" y="2089127"/>
              <a:ext cx="452995" cy="8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矩形 11"/>
            <p:cNvSpPr/>
            <p:nvPr/>
          </p:nvSpPr>
          <p:spPr>
            <a:xfrm>
              <a:off x="3615866" y="1855804"/>
              <a:ext cx="1123055" cy="497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RL Agent</a:t>
              </a:r>
              <a:endParaRPr lang="zh-CN" altLang="en-US" dirty="0"/>
            </a:p>
          </p:txBody>
        </p:sp>
        <p:sp>
          <p:nvSpPr>
            <p:cNvPr id="13" name="矩形 12"/>
            <p:cNvSpPr/>
            <p:nvPr/>
          </p:nvSpPr>
          <p:spPr>
            <a:xfrm>
              <a:off x="5690784" y="1848435"/>
              <a:ext cx="1123055" cy="4970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Flow</a:t>
              </a:r>
              <a:endParaRPr lang="zh-CN" altLang="en-US" dirty="0"/>
            </a:p>
          </p:txBody>
        </p:sp>
        <mc:AlternateContent xmlns:mc="http://schemas.openxmlformats.org/markup-compatibility/2006" xmlns:a14="http://schemas.microsoft.com/office/drawing/2010/main">
          <mc:Choice Requires="a14">
            <p:sp>
              <p:nvSpPr>
                <p:cNvPr id="15" name="文本框 14"/>
                <p:cNvSpPr txBox="1"/>
                <p:nvPr/>
              </p:nvSpPr>
              <p:spPr>
                <a:xfrm>
                  <a:off x="2878242" y="1977041"/>
                  <a:ext cx="17466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878242" y="1977041"/>
                  <a:ext cx="174663" cy="276999"/>
                </a:xfrm>
                <a:prstGeom prst="rect">
                  <a:avLst/>
                </a:prstGeom>
                <a:blipFill rotWithShape="1">
                  <a:blip r:embed="rId4"/>
                </a:blipFill>
              </p:spPr>
              <p:txBody>
                <a:bodyPr/>
                <a:lstStyle/>
                <a:p>
                  <a:r>
                    <a:rPr lang="zh-CN" altLang="en-US">
                      <a:noFill/>
                    </a:rPr>
                    <a:t> </a:t>
                  </a:r>
                </a:p>
              </p:txBody>
            </p:sp>
          </mc:Fallback>
        </mc:AlternateContent>
        <p:cxnSp>
          <p:nvCxnSpPr>
            <p:cNvPr id="16" name="直接箭头连接符 15"/>
            <p:cNvCxnSpPr>
              <a:stCxn id="15" idx="3"/>
            </p:cNvCxnSpPr>
            <p:nvPr/>
          </p:nvCxnSpPr>
          <p:spPr>
            <a:xfrm>
              <a:off x="3052905" y="2115541"/>
              <a:ext cx="570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连接符: 肘形 16"/>
            <p:cNvCxnSpPr>
              <a:stCxn id="8" idx="1"/>
              <a:endCxn id="15" idx="2"/>
            </p:cNvCxnSpPr>
            <p:nvPr/>
          </p:nvCxnSpPr>
          <p:spPr>
            <a:xfrm rot="10800000">
              <a:off x="2965575" y="2254041"/>
              <a:ext cx="2745179" cy="4747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27" name="内容占位符 26" descr="图示&#10;&#10;描述已自动生成"/>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0126" y="2726060"/>
            <a:ext cx="11436599" cy="3293740"/>
          </a:xfrm>
        </p:spPr>
      </p:pic>
      <p:sp>
        <p:nvSpPr>
          <p:cNvPr id="28" name="文本框 27"/>
          <p:cNvSpPr txBox="1"/>
          <p:nvPr/>
        </p:nvSpPr>
        <p:spPr>
          <a:xfrm>
            <a:off x="711200" y="1685926"/>
            <a:ext cx="4737194" cy="646331"/>
          </a:xfrm>
          <a:prstGeom prst="rect">
            <a:avLst/>
          </a:prstGeom>
          <a:noFill/>
        </p:spPr>
        <p:txBody>
          <a:bodyPr wrap="none" rtlCol="0">
            <a:spAutoFit/>
          </a:bodyPr>
          <a:lstStyle/>
          <a:p>
            <a:r>
              <a:rPr lang="en-US" altLang="zh-CN" dirty="0"/>
              <a:t>Learn a distribution transformation[22];</a:t>
            </a:r>
          </a:p>
          <a:p>
            <a:r>
              <a:rPr lang="en-US" altLang="zh-CN" dirty="0"/>
              <a:t>Transform very bad initial policy to good ones</a:t>
            </a:r>
            <a:endParaRPr lang="zh-CN" altLang="en-US" dirty="0"/>
          </a:p>
        </p:txBody>
      </p:sp>
      <p:sp>
        <p:nvSpPr>
          <p:cNvPr id="19" name="文本框 18">
            <a:extLst>
              <a:ext uri="{FF2B5EF4-FFF2-40B4-BE49-F238E27FC236}">
                <a16:creationId xmlns:a16="http://schemas.microsoft.com/office/drawing/2014/main" id="{F54B64D7-052D-432D-A41B-B45520F14107}"/>
              </a:ext>
            </a:extLst>
          </p:cNvPr>
          <p:cNvSpPr txBox="1"/>
          <p:nvPr/>
        </p:nvSpPr>
        <p:spPr>
          <a:xfrm>
            <a:off x="3375547" y="6105826"/>
            <a:ext cx="8288246" cy="307777"/>
          </a:xfrm>
          <a:prstGeom prst="rect">
            <a:avLst/>
          </a:prstGeom>
          <a:noFill/>
        </p:spPr>
        <p:txBody>
          <a:bodyPr wrap="square">
            <a:spAutoFit/>
          </a:bodyPr>
          <a:lstStyle/>
          <a:p>
            <a:pPr algn="l"/>
            <a:r>
              <a:rPr lang="en-US" altLang="zh-CN" sz="1400" i="0" u="none" strike="noStrike">
                <a:solidFill>
                  <a:schemeClr val="bg1">
                    <a:lumMod val="75000"/>
                  </a:schemeClr>
                </a:solidFill>
                <a:effectLst/>
                <a:latin typeface="Noto Sans" panose="020B0502040204020203" pitchFamily="34" charset="0"/>
              </a:rPr>
              <a:t>[22]Parrot</a:t>
            </a:r>
            <a:r>
              <a:rPr lang="en-US" altLang="zh-CN" sz="1400" i="0" u="none" strike="noStrike" dirty="0">
                <a:solidFill>
                  <a:schemeClr val="bg1">
                    <a:lumMod val="75000"/>
                  </a:schemeClr>
                </a:solidFill>
                <a:effectLst/>
                <a:latin typeface="Noto Sans" panose="020B0502040204020203" pitchFamily="34" charset="0"/>
              </a:rPr>
              <a:t>: Data-Driven Behavioral Priors for Reinforcement Learning</a:t>
            </a:r>
            <a:endParaRPr lang="en-US" altLang="zh-CN" sz="1400" i="0" dirty="0">
              <a:solidFill>
                <a:schemeClr val="bg1">
                  <a:lumMod val="75000"/>
                </a:schemeClr>
              </a:solidFill>
              <a:effectLst/>
              <a:latin typeface="Noto Sans" panose="020B0502040204020203"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solidFill>
                  <a:schemeClr val="bg1">
                    <a:lumMod val="75000"/>
                  </a:schemeClr>
                </a:solidFill>
              </a:rPr>
              <a:t>Why Demonstration?</a:t>
            </a:r>
          </a:p>
          <a:p>
            <a:r>
              <a:rPr lang="en-US" altLang="zh-CN" dirty="0">
                <a:solidFill>
                  <a:schemeClr val="bg1">
                    <a:lumMod val="75000"/>
                  </a:schemeClr>
                </a:solidFill>
              </a:rPr>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a:t>
            </a:r>
            <a:r>
              <a:rPr lang="en-US" altLang="zh-CN" dirty="0" err="1"/>
              <a:t>TakeAways</a:t>
            </a:r>
            <a:endParaRPr lang="zh-CN" altLang="en-US" dirty="0"/>
          </a:p>
        </p:txBody>
      </p:sp>
      <p:sp>
        <p:nvSpPr>
          <p:cNvPr id="3" name="内容占位符 2"/>
          <p:cNvSpPr>
            <a:spLocks noGrp="1"/>
          </p:cNvSpPr>
          <p:nvPr>
            <p:ph idx="1"/>
          </p:nvPr>
        </p:nvSpPr>
        <p:spPr/>
        <p:txBody>
          <a:bodyPr/>
          <a:lstStyle/>
          <a:p>
            <a:r>
              <a:rPr lang="en-US" altLang="zh-CN" dirty="0"/>
              <a:t>Demonstrations can greatly improve the efficiency of reinforcement learning</a:t>
            </a:r>
          </a:p>
          <a:p>
            <a:r>
              <a:rPr lang="en-US" altLang="zh-CN" dirty="0"/>
              <a:t>There are many things to learn from demonstrations, including policy</a:t>
            </a:r>
            <a:r>
              <a:rPr lang="zh-CN" altLang="en-US" dirty="0"/>
              <a:t> </a:t>
            </a:r>
            <a:r>
              <a:rPr lang="en-US" altLang="zh-CN" dirty="0"/>
              <a:t>(behavioral cloning), reward (inverse RL), skill (skill-based learning) and transition model</a:t>
            </a:r>
          </a:p>
          <a:p>
            <a:r>
              <a:rPr lang="en-US" altLang="zh-CN" dirty="0"/>
              <a:t>We can directly use learned expert policy (imitation learning), or use the expert policy in low-level actions (hierarchical), finetune it with RL (RL </a:t>
            </a:r>
            <a:r>
              <a:rPr lang="en-US" altLang="zh-CN" dirty="0" err="1"/>
              <a:t>regularizer</a:t>
            </a:r>
            <a:r>
              <a:rPr lang="en-US" altLang="zh-CN" dirty="0"/>
              <a:t>), or in a normalizing-flow-based way</a:t>
            </a:r>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a:t>
            </a:r>
            <a:endParaRPr lang="zh-CN" altLang="en-US" dirty="0"/>
          </a:p>
        </p:txBody>
      </p:sp>
      <p:sp>
        <p:nvSpPr>
          <p:cNvPr id="3" name="内容占位符 2"/>
          <p:cNvSpPr>
            <a:spLocks noGrp="1"/>
          </p:cNvSpPr>
          <p:nvPr>
            <p:ph idx="1"/>
          </p:nvPr>
        </p:nvSpPr>
        <p:spPr>
          <a:xfrm>
            <a:off x="838200" y="1479550"/>
            <a:ext cx="10515600" cy="5168900"/>
          </a:xfrm>
        </p:spPr>
        <p:txBody>
          <a:bodyPr>
            <a:normAutofit/>
          </a:bodyPr>
          <a:lstStyle/>
          <a:p>
            <a:r>
              <a:rPr lang="en-US" altLang="zh-CN" sz="700" dirty="0">
                <a:solidFill>
                  <a:srgbClr val="2E414F"/>
                </a:solidFill>
                <a:latin typeface="Roboto" panose="02000000000000000000" pitchFamily="2" charset="0"/>
              </a:rPr>
              <a:t>[1] Ross, Stéphane et al. “A Reduction of Imitation Learning and Structured Prediction to No-Regret Online Learning.” AISTATS (2011).</a:t>
            </a:r>
          </a:p>
          <a:p>
            <a:r>
              <a:rPr lang="en-US" altLang="zh-CN" sz="700" dirty="0">
                <a:solidFill>
                  <a:srgbClr val="2E414F"/>
                </a:solidFill>
                <a:latin typeface="Roboto" panose="02000000000000000000" pitchFamily="2" charset="0"/>
              </a:rPr>
              <a:t>[2] Chang, M., Gupta, A., &amp; Gupta, S. (2020). Semantic Visual Navigation by Watching YouTube Videos. In the proceedings of the 34th Conference on Neural Information Processing Systems (</a:t>
            </a:r>
            <a:r>
              <a:rPr lang="en-US" altLang="zh-CN" sz="700" dirty="0" err="1">
                <a:solidFill>
                  <a:srgbClr val="2E414F"/>
                </a:solidFill>
                <a:latin typeface="Roboto" panose="02000000000000000000" pitchFamily="2" charset="0"/>
              </a:rPr>
              <a:t>NeurIPS</a:t>
            </a:r>
            <a:r>
              <a:rPr lang="en-US" altLang="zh-CN" sz="700" dirty="0">
                <a:solidFill>
                  <a:srgbClr val="2E414F"/>
                </a:solidFill>
                <a:latin typeface="Roboto" panose="02000000000000000000" pitchFamily="2" charset="0"/>
              </a:rPr>
              <a:t>), 2020.</a:t>
            </a:r>
          </a:p>
          <a:p>
            <a:r>
              <a:rPr lang="en-US" altLang="zh-CN" sz="700" dirty="0">
                <a:solidFill>
                  <a:srgbClr val="2E414F"/>
                </a:solidFill>
                <a:latin typeface="Roboto" panose="02000000000000000000" pitchFamily="2" charset="0"/>
              </a:rPr>
              <a:t>[3] D. A. Pomerleau. </a:t>
            </a:r>
            <a:r>
              <a:rPr lang="en-US" altLang="zh-CN" sz="700" dirty="0" err="1">
                <a:solidFill>
                  <a:srgbClr val="2E414F"/>
                </a:solidFill>
                <a:latin typeface="Roboto" panose="02000000000000000000" pitchFamily="2" charset="0"/>
              </a:rPr>
              <a:t>Alvinn</a:t>
            </a:r>
            <a:r>
              <a:rPr lang="en-US" altLang="zh-CN" sz="700" dirty="0">
                <a:solidFill>
                  <a:srgbClr val="2E414F"/>
                </a:solidFill>
                <a:latin typeface="Roboto" panose="02000000000000000000" pitchFamily="2" charset="0"/>
              </a:rPr>
              <a:t>: An autonomous land vehicle in a neural network. Technical report, Carnegie Melon Univ. Pittsburgh, PA. Artificial Intelligence and Psychology., 1989.</a:t>
            </a:r>
          </a:p>
          <a:p>
            <a:r>
              <a:rPr lang="en-US" altLang="zh-CN" sz="700" dirty="0">
                <a:solidFill>
                  <a:srgbClr val="2E414F"/>
                </a:solidFill>
                <a:latin typeface="Roboto" panose="02000000000000000000" pitchFamily="2" charset="0"/>
              </a:rPr>
              <a:t>[4] S. Ross and J. A. </a:t>
            </a:r>
            <a:r>
              <a:rPr lang="en-US" altLang="zh-CN" sz="700" dirty="0" err="1">
                <a:solidFill>
                  <a:srgbClr val="2E414F"/>
                </a:solidFill>
                <a:latin typeface="Roboto" panose="02000000000000000000" pitchFamily="2" charset="0"/>
              </a:rPr>
              <a:t>Bagnell</a:t>
            </a:r>
            <a:r>
              <a:rPr lang="en-US" altLang="zh-CN" sz="700" dirty="0">
                <a:solidFill>
                  <a:srgbClr val="2E414F"/>
                </a:solidFill>
                <a:latin typeface="Roboto" panose="02000000000000000000" pitchFamily="2" charset="0"/>
              </a:rPr>
              <a:t>. Efficient reductions for imitation learning. In Proceedings of the 13th International Conference on Artificial Intelligence and Statistics (AISTATS), 2010.</a:t>
            </a:r>
          </a:p>
          <a:p>
            <a:r>
              <a:rPr lang="en-US" altLang="zh-CN" sz="700" dirty="0">
                <a:solidFill>
                  <a:srgbClr val="2E414F"/>
                </a:solidFill>
                <a:latin typeface="Roboto" panose="02000000000000000000" pitchFamily="2" charset="0"/>
              </a:rPr>
              <a:t>[5] </a:t>
            </a:r>
            <a:r>
              <a:rPr lang="en-US" altLang="zh-CN" sz="700" dirty="0" err="1">
                <a:solidFill>
                  <a:srgbClr val="2E414F"/>
                </a:solidFill>
                <a:latin typeface="Roboto" panose="02000000000000000000" pitchFamily="2" charset="0"/>
              </a:rPr>
              <a:t>Abbeel</a:t>
            </a:r>
            <a:r>
              <a:rPr lang="en-US" altLang="zh-CN" sz="700" dirty="0">
                <a:solidFill>
                  <a:srgbClr val="2E414F"/>
                </a:solidFill>
                <a:latin typeface="Roboto" panose="02000000000000000000" pitchFamily="2" charset="0"/>
              </a:rPr>
              <a:t>, Pieter &amp; Ng, Andrew. (2004). Apprenticeship Learning via Inverse Reinforcement Learning. Proceedings, Twenty-First International Conference on Machine Learning, ICML 2004. 10.1007/978-0-387-30164-8_417. </a:t>
            </a:r>
          </a:p>
          <a:p>
            <a:pPr algn="l"/>
            <a:r>
              <a:rPr lang="en-US" altLang="zh-CN" sz="700" dirty="0">
                <a:solidFill>
                  <a:srgbClr val="2E414F"/>
                </a:solidFill>
                <a:latin typeface="Roboto" panose="02000000000000000000" pitchFamily="2" charset="0"/>
              </a:rPr>
              <a:t>[6] Ng, A. et al. “Policy Invariance Under Reward Transformations: Theory and Application to Reward Shaping.” ICML (1999).</a:t>
            </a:r>
          </a:p>
          <a:p>
            <a:r>
              <a:rPr lang="en-US" altLang="zh-CN" sz="700" dirty="0">
                <a:solidFill>
                  <a:srgbClr val="2E414F"/>
                </a:solidFill>
                <a:latin typeface="Roboto" panose="02000000000000000000" pitchFamily="2" charset="0"/>
              </a:rPr>
              <a:t>[7] Andrew Y. Ng and Stuart J. Russell. 2000. Algorithms for Inverse Reinforcement Learning. In Proceedings of the Seventeenth International Conference on Machine Learning (ICML '00). Morgan Kaufmann Publishers Inc., San Francisco, CA, USA, 663–670.</a:t>
            </a:r>
          </a:p>
          <a:p>
            <a:r>
              <a:rPr lang="en-US" altLang="zh-CN" sz="700" dirty="0">
                <a:solidFill>
                  <a:srgbClr val="2E414F"/>
                </a:solidFill>
                <a:latin typeface="Roboto" panose="02000000000000000000" pitchFamily="2" charset="0"/>
              </a:rPr>
              <a:t>[8] Ratliff, Nathan &amp; </a:t>
            </a:r>
            <a:r>
              <a:rPr lang="en-US" altLang="zh-CN" sz="700" dirty="0" err="1">
                <a:solidFill>
                  <a:srgbClr val="2E414F"/>
                </a:solidFill>
                <a:latin typeface="Roboto" panose="02000000000000000000" pitchFamily="2" charset="0"/>
              </a:rPr>
              <a:t>Bagnell</a:t>
            </a:r>
            <a:r>
              <a:rPr lang="en-US" altLang="zh-CN" sz="700" dirty="0">
                <a:solidFill>
                  <a:srgbClr val="2E414F"/>
                </a:solidFill>
                <a:latin typeface="Roboto" panose="02000000000000000000" pitchFamily="2" charset="0"/>
              </a:rPr>
              <a:t>, J. &amp; </a:t>
            </a:r>
            <a:r>
              <a:rPr lang="en-US" altLang="zh-CN" sz="700" dirty="0" err="1">
                <a:solidFill>
                  <a:srgbClr val="2E414F"/>
                </a:solidFill>
                <a:latin typeface="Roboto" panose="02000000000000000000" pitchFamily="2" charset="0"/>
              </a:rPr>
              <a:t>Zinkevich</a:t>
            </a:r>
            <a:r>
              <a:rPr lang="en-US" altLang="zh-CN" sz="700" dirty="0">
                <a:solidFill>
                  <a:srgbClr val="2E414F"/>
                </a:solidFill>
                <a:latin typeface="Roboto" panose="02000000000000000000" pitchFamily="2" charset="0"/>
              </a:rPr>
              <a:t>, Martin. (2006). Maximum margin planning. 729-736. 10.1145/1143844.1143936. </a:t>
            </a:r>
          </a:p>
          <a:p>
            <a:pPr algn="l"/>
            <a:r>
              <a:rPr lang="en-US" altLang="zh-CN" sz="700" dirty="0">
                <a:solidFill>
                  <a:srgbClr val="2E414F"/>
                </a:solidFill>
                <a:latin typeface="Roboto" panose="02000000000000000000" pitchFamily="2" charset="0"/>
              </a:rPr>
              <a:t>[9] Deepak Ramachandran and </a:t>
            </a:r>
            <a:r>
              <a:rPr lang="en-US" altLang="zh-CN" sz="700" dirty="0" err="1">
                <a:solidFill>
                  <a:srgbClr val="2E414F"/>
                </a:solidFill>
                <a:latin typeface="Roboto" panose="02000000000000000000" pitchFamily="2" charset="0"/>
              </a:rPr>
              <a:t>Eyal</a:t>
            </a:r>
            <a:r>
              <a:rPr lang="en-US" altLang="zh-CN" sz="700" dirty="0">
                <a:solidFill>
                  <a:srgbClr val="2E414F"/>
                </a:solidFill>
                <a:latin typeface="Roboto" panose="02000000000000000000" pitchFamily="2" charset="0"/>
              </a:rPr>
              <a:t> Amir. 2007. Bayesian inverse reinforcement learning. In Proceedings of the 20th international joint conference on </a:t>
            </a:r>
            <a:r>
              <a:rPr lang="en-US" altLang="zh-CN" sz="700" dirty="0" err="1">
                <a:solidFill>
                  <a:srgbClr val="2E414F"/>
                </a:solidFill>
                <a:latin typeface="Roboto" panose="02000000000000000000" pitchFamily="2" charset="0"/>
              </a:rPr>
              <a:t>Artifical</a:t>
            </a:r>
            <a:r>
              <a:rPr lang="en-US" altLang="zh-CN" sz="700" dirty="0">
                <a:solidFill>
                  <a:srgbClr val="2E414F"/>
                </a:solidFill>
                <a:latin typeface="Roboto" panose="02000000000000000000" pitchFamily="2" charset="0"/>
              </a:rPr>
              <a:t> intelligence (IJCAI'07). Morgan Kaufmann Publishers Inc., San Francisco, CA, USA, 2586–2591.</a:t>
            </a:r>
          </a:p>
          <a:p>
            <a:r>
              <a:rPr lang="en-US" altLang="zh-CN" sz="700" dirty="0">
                <a:solidFill>
                  <a:srgbClr val="2E414F"/>
                </a:solidFill>
                <a:latin typeface="Roboto" panose="02000000000000000000" pitchFamily="2" charset="0"/>
              </a:rPr>
              <a:t>[10] Umar Syed and Robert E. </a:t>
            </a:r>
            <a:r>
              <a:rPr lang="en-US" altLang="zh-CN" sz="700" dirty="0" err="1">
                <a:solidFill>
                  <a:srgbClr val="2E414F"/>
                </a:solidFill>
                <a:latin typeface="Roboto" panose="02000000000000000000" pitchFamily="2" charset="0"/>
              </a:rPr>
              <a:t>Schapire</a:t>
            </a:r>
            <a:r>
              <a:rPr lang="en-US" altLang="zh-CN" sz="700" dirty="0">
                <a:solidFill>
                  <a:srgbClr val="2E414F"/>
                </a:solidFill>
                <a:latin typeface="Roboto" panose="02000000000000000000" pitchFamily="2" charset="0"/>
              </a:rPr>
              <a:t>. 2007. A game-theoretic approach to apprenticeship learning. In Proceedings of the 20th International Conference on Neural Information Processing Systems (NIPS'07). Curran Associates Inc., Red Hook, NY, USA, 1449–1456.</a:t>
            </a:r>
          </a:p>
          <a:p>
            <a:r>
              <a:rPr lang="en-US" altLang="zh-CN" sz="700" dirty="0">
                <a:solidFill>
                  <a:srgbClr val="2E414F"/>
                </a:solidFill>
                <a:latin typeface="Roboto" panose="02000000000000000000" pitchFamily="2" charset="0"/>
              </a:rPr>
              <a:t>[11] Brian D. </a:t>
            </a:r>
            <a:r>
              <a:rPr lang="en-US" altLang="zh-CN" sz="700" dirty="0" err="1">
                <a:solidFill>
                  <a:srgbClr val="2E414F"/>
                </a:solidFill>
                <a:latin typeface="Roboto" panose="02000000000000000000" pitchFamily="2" charset="0"/>
              </a:rPr>
              <a:t>Ziebart</a:t>
            </a:r>
            <a:r>
              <a:rPr lang="en-US" altLang="zh-CN" sz="700" dirty="0">
                <a:solidFill>
                  <a:srgbClr val="2E414F"/>
                </a:solidFill>
                <a:latin typeface="Roboto" panose="02000000000000000000" pitchFamily="2" charset="0"/>
              </a:rPr>
              <a:t>, Andrew Maas, J. Andrew </a:t>
            </a:r>
            <a:r>
              <a:rPr lang="en-US" altLang="zh-CN" sz="700" dirty="0" err="1">
                <a:solidFill>
                  <a:srgbClr val="2E414F"/>
                </a:solidFill>
                <a:latin typeface="Roboto" panose="02000000000000000000" pitchFamily="2" charset="0"/>
              </a:rPr>
              <a:t>Bagnell</a:t>
            </a:r>
            <a:r>
              <a:rPr lang="en-US" altLang="zh-CN" sz="700" dirty="0">
                <a:solidFill>
                  <a:srgbClr val="2E414F"/>
                </a:solidFill>
                <a:latin typeface="Roboto" panose="02000000000000000000" pitchFamily="2" charset="0"/>
              </a:rPr>
              <a:t>, and </a:t>
            </a:r>
            <a:r>
              <a:rPr lang="en-US" altLang="zh-CN" sz="700" dirty="0" err="1">
                <a:solidFill>
                  <a:srgbClr val="2E414F"/>
                </a:solidFill>
                <a:latin typeface="Roboto" panose="02000000000000000000" pitchFamily="2" charset="0"/>
              </a:rPr>
              <a:t>Anind</a:t>
            </a:r>
            <a:r>
              <a:rPr lang="en-US" altLang="zh-CN" sz="700" dirty="0">
                <a:solidFill>
                  <a:srgbClr val="2E414F"/>
                </a:solidFill>
                <a:latin typeface="Roboto" panose="02000000000000000000" pitchFamily="2" charset="0"/>
              </a:rPr>
              <a:t> K. Dey. 2008. Maximum entropy inverse reinforcement learning. In Proceedings of the 23rd national conference on Artificial intelligence - Volume 3 (AAAI'08). AAAI Press, 1433–1438.</a:t>
            </a:r>
          </a:p>
          <a:p>
            <a:r>
              <a:rPr lang="en-US" altLang="zh-CN" sz="700" dirty="0">
                <a:solidFill>
                  <a:srgbClr val="2E414F"/>
                </a:solidFill>
                <a:latin typeface="Roboto" panose="02000000000000000000" pitchFamily="2" charset="0"/>
              </a:rPr>
              <a:t>[12] Chelsea Finn, Sergey Levine, and Pieter </a:t>
            </a:r>
            <a:r>
              <a:rPr lang="en-US" altLang="zh-CN" sz="700" dirty="0" err="1">
                <a:solidFill>
                  <a:srgbClr val="2E414F"/>
                </a:solidFill>
                <a:latin typeface="Roboto" panose="02000000000000000000" pitchFamily="2" charset="0"/>
              </a:rPr>
              <a:t>Abbeel</a:t>
            </a:r>
            <a:r>
              <a:rPr lang="en-US" altLang="zh-CN" sz="700" dirty="0">
                <a:solidFill>
                  <a:srgbClr val="2E414F"/>
                </a:solidFill>
                <a:latin typeface="Roboto" panose="02000000000000000000" pitchFamily="2" charset="0"/>
              </a:rPr>
              <a:t>. 2016. Guided cost learning: deep inverse optimal control via policy optimization. In Proceedings of the 33rd International Conference on International Conference on Machine Learning - Volume 48 (ICML'16). JMLR.org, 49–58.</a:t>
            </a:r>
          </a:p>
          <a:p>
            <a:r>
              <a:rPr lang="en-US" altLang="zh-CN" sz="700" dirty="0">
                <a:solidFill>
                  <a:srgbClr val="2E414F"/>
                </a:solidFill>
                <a:latin typeface="Roboto" panose="02000000000000000000" pitchFamily="2" charset="0"/>
              </a:rPr>
              <a:t>[13] Ho, Jonathan and Stefano </a:t>
            </a:r>
            <a:r>
              <a:rPr lang="en-US" altLang="zh-CN" sz="700" dirty="0" err="1">
                <a:solidFill>
                  <a:srgbClr val="2E414F"/>
                </a:solidFill>
                <a:latin typeface="Roboto" panose="02000000000000000000" pitchFamily="2" charset="0"/>
              </a:rPr>
              <a:t>Ermon</a:t>
            </a:r>
            <a:r>
              <a:rPr lang="en-US" altLang="zh-CN" sz="700" dirty="0">
                <a:solidFill>
                  <a:srgbClr val="2E414F"/>
                </a:solidFill>
                <a:latin typeface="Roboto" panose="02000000000000000000" pitchFamily="2" charset="0"/>
              </a:rPr>
              <a:t>. “Generative Adversarial Imitation Learning.” NIPS (2016).</a:t>
            </a:r>
          </a:p>
          <a:p>
            <a:r>
              <a:rPr lang="en-US" altLang="zh-CN" sz="700" dirty="0">
                <a:solidFill>
                  <a:srgbClr val="2E414F"/>
                </a:solidFill>
                <a:latin typeface="Roboto" panose="02000000000000000000" pitchFamily="2" charset="0"/>
              </a:rPr>
              <a:t>[14] J. Sun, L. Yu, P. Dong, B. Lu and B. Zhou, "Adversarial Inverse Reinforcement Learning With Self-Attention Dynamics Model," in IEEE Robotics and Automation Letters, vol. 6, no. 2, pp. 1880-1886, April 2021, </a:t>
            </a:r>
            <a:r>
              <a:rPr lang="en-US" altLang="zh-CN" sz="700" dirty="0" err="1">
                <a:solidFill>
                  <a:srgbClr val="2E414F"/>
                </a:solidFill>
                <a:latin typeface="Roboto" panose="02000000000000000000" pitchFamily="2" charset="0"/>
              </a:rPr>
              <a:t>doi</a:t>
            </a:r>
            <a:r>
              <a:rPr lang="en-US" altLang="zh-CN" sz="700" dirty="0">
                <a:solidFill>
                  <a:srgbClr val="2E414F"/>
                </a:solidFill>
                <a:latin typeface="Roboto" panose="02000000000000000000" pitchFamily="2" charset="0"/>
              </a:rPr>
              <a:t>: 10.1109/LRA.2021.3061397.</a:t>
            </a:r>
          </a:p>
          <a:p>
            <a:r>
              <a:rPr lang="en-US" altLang="zh-CN" sz="700" dirty="0">
                <a:solidFill>
                  <a:srgbClr val="2E414F"/>
                </a:solidFill>
                <a:latin typeface="Roboto" panose="02000000000000000000" pitchFamily="2" charset="0"/>
              </a:rPr>
              <a:t>[15] Finn, C., </a:t>
            </a:r>
            <a:r>
              <a:rPr lang="en-US" altLang="zh-CN" sz="700" dirty="0" err="1">
                <a:solidFill>
                  <a:srgbClr val="2E414F"/>
                </a:solidFill>
                <a:latin typeface="Roboto" panose="02000000000000000000" pitchFamily="2" charset="0"/>
              </a:rPr>
              <a:t>Christiano</a:t>
            </a:r>
            <a:r>
              <a:rPr lang="en-US" altLang="zh-CN" sz="700" dirty="0">
                <a:solidFill>
                  <a:srgbClr val="2E414F"/>
                </a:solidFill>
                <a:latin typeface="Roboto" panose="02000000000000000000" pitchFamily="2" charset="0"/>
              </a:rPr>
              <a:t>, P.F., </a:t>
            </a:r>
            <a:r>
              <a:rPr lang="en-US" altLang="zh-CN" sz="700" dirty="0" err="1">
                <a:solidFill>
                  <a:srgbClr val="2E414F"/>
                </a:solidFill>
                <a:latin typeface="Roboto" panose="02000000000000000000" pitchFamily="2" charset="0"/>
              </a:rPr>
              <a:t>Abbeel</a:t>
            </a:r>
            <a:r>
              <a:rPr lang="en-US" altLang="zh-CN" sz="700" dirty="0">
                <a:solidFill>
                  <a:srgbClr val="2E414F"/>
                </a:solidFill>
                <a:latin typeface="Roboto" panose="02000000000000000000" pitchFamily="2" charset="0"/>
              </a:rPr>
              <a:t>, P., &amp; Levine, S. (2016). A Connection between Generative Adversarial Networks, Inverse Reinforcement Learning, and Energy-Based Models. </a:t>
            </a:r>
            <a:r>
              <a:rPr lang="en-US" altLang="zh-CN" sz="700" dirty="0" err="1">
                <a:solidFill>
                  <a:srgbClr val="2E414F"/>
                </a:solidFill>
                <a:latin typeface="Roboto" panose="02000000000000000000" pitchFamily="2" charset="0"/>
              </a:rPr>
              <a:t>ArXiv</a:t>
            </a:r>
            <a:r>
              <a:rPr lang="en-US" altLang="zh-CN" sz="700" dirty="0">
                <a:solidFill>
                  <a:srgbClr val="2E414F"/>
                </a:solidFill>
                <a:latin typeface="Roboto" panose="02000000000000000000" pitchFamily="2" charset="0"/>
              </a:rPr>
              <a:t>, abs/1611.03852.</a:t>
            </a:r>
          </a:p>
          <a:p>
            <a:r>
              <a:rPr lang="en-US" altLang="zh-CN" sz="700" dirty="0">
                <a:solidFill>
                  <a:srgbClr val="2E414F"/>
                </a:solidFill>
                <a:latin typeface="Roboto" panose="02000000000000000000" pitchFamily="2" charset="0"/>
              </a:rPr>
              <a:t>[16] </a:t>
            </a:r>
            <a:r>
              <a:rPr lang="en-US" altLang="zh-CN" sz="700" dirty="0" err="1">
                <a:solidFill>
                  <a:srgbClr val="2E414F"/>
                </a:solidFill>
                <a:latin typeface="Roboto" panose="02000000000000000000" pitchFamily="2" charset="0"/>
              </a:rPr>
              <a:t>Nasiriany</a:t>
            </a:r>
            <a:r>
              <a:rPr lang="en-US" altLang="zh-CN" sz="700" dirty="0">
                <a:solidFill>
                  <a:srgbClr val="2E414F"/>
                </a:solidFill>
                <a:latin typeface="Roboto" panose="02000000000000000000" pitchFamily="2" charset="0"/>
              </a:rPr>
              <a:t>, Soroush &amp; Liu, </a:t>
            </a:r>
            <a:r>
              <a:rPr lang="en-US" altLang="zh-CN" sz="700" dirty="0" err="1">
                <a:solidFill>
                  <a:srgbClr val="2E414F"/>
                </a:solidFill>
                <a:latin typeface="Roboto" panose="02000000000000000000" pitchFamily="2" charset="0"/>
              </a:rPr>
              <a:t>Huihan</a:t>
            </a:r>
            <a:r>
              <a:rPr lang="en-US" altLang="zh-CN" sz="700" dirty="0">
                <a:solidFill>
                  <a:srgbClr val="2E414F"/>
                </a:solidFill>
                <a:latin typeface="Roboto" panose="02000000000000000000" pitchFamily="2" charset="0"/>
              </a:rPr>
              <a:t> &amp; Zhu, </a:t>
            </a:r>
            <a:r>
              <a:rPr lang="en-US" altLang="zh-CN" sz="700" dirty="0" err="1">
                <a:solidFill>
                  <a:srgbClr val="2E414F"/>
                </a:solidFill>
                <a:latin typeface="Roboto" panose="02000000000000000000" pitchFamily="2" charset="0"/>
              </a:rPr>
              <a:t>Yuke</a:t>
            </a:r>
            <a:r>
              <a:rPr lang="en-US" altLang="zh-CN" sz="700" dirty="0">
                <a:solidFill>
                  <a:srgbClr val="2E414F"/>
                </a:solidFill>
                <a:latin typeface="Roboto" panose="02000000000000000000" pitchFamily="2" charset="0"/>
              </a:rPr>
              <a:t>. (2021). Augmenting Reinforcement Learning with Behavior Primitives for Diverse Manipulation Tasks. </a:t>
            </a:r>
          </a:p>
          <a:p>
            <a:r>
              <a:rPr lang="en-US" altLang="zh-CN" sz="700" dirty="0">
                <a:solidFill>
                  <a:srgbClr val="2E414F"/>
                </a:solidFill>
                <a:latin typeface="Roboto" panose="02000000000000000000" pitchFamily="2" charset="0"/>
              </a:rPr>
              <a:t>[17] Karl </a:t>
            </a:r>
            <a:r>
              <a:rPr lang="en-US" altLang="zh-CN" sz="700" dirty="0" err="1">
                <a:solidFill>
                  <a:srgbClr val="2E414F"/>
                </a:solidFill>
                <a:latin typeface="Roboto" panose="02000000000000000000" pitchFamily="2" charset="0"/>
              </a:rPr>
              <a:t>Pertsch</a:t>
            </a:r>
            <a:r>
              <a:rPr lang="en-US" altLang="zh-CN" sz="700" dirty="0">
                <a:solidFill>
                  <a:srgbClr val="2E414F"/>
                </a:solidFill>
                <a:latin typeface="Roboto" panose="02000000000000000000" pitchFamily="2" charset="0"/>
              </a:rPr>
              <a:t> et al., Accelerating Reinforcement Learning with Learned Skill Priors, in the proceedings of the 4th Conference on Robot Learning, 2020.</a:t>
            </a:r>
          </a:p>
          <a:p>
            <a:r>
              <a:rPr lang="en-US" altLang="zh-CN" sz="700" dirty="0">
                <a:solidFill>
                  <a:srgbClr val="2E414F"/>
                </a:solidFill>
                <a:latin typeface="Roboto" panose="02000000000000000000" pitchFamily="2" charset="0"/>
              </a:rPr>
              <a:t>[18] Karl </a:t>
            </a:r>
            <a:r>
              <a:rPr lang="en-US" altLang="zh-CN" sz="700" dirty="0" err="1">
                <a:solidFill>
                  <a:srgbClr val="2E414F"/>
                </a:solidFill>
                <a:latin typeface="Roboto" panose="02000000000000000000" pitchFamily="2" charset="0"/>
              </a:rPr>
              <a:t>Pertsch</a:t>
            </a:r>
            <a:r>
              <a:rPr lang="en-US" altLang="zh-CN" sz="700" dirty="0">
                <a:solidFill>
                  <a:srgbClr val="2E414F"/>
                </a:solidFill>
                <a:latin typeface="Roboto" panose="02000000000000000000" pitchFamily="2" charset="0"/>
              </a:rPr>
              <a:t> et al., Demonstration-Guided Reinforcement Learning with Learned Skills, in the proceedings of the 5th Conference on Robot Learning, 2021.</a:t>
            </a:r>
          </a:p>
          <a:p>
            <a:r>
              <a:rPr lang="en-US" altLang="zh-CN" sz="700" dirty="0">
                <a:solidFill>
                  <a:srgbClr val="2E414F"/>
                </a:solidFill>
                <a:latin typeface="Roboto" panose="02000000000000000000" pitchFamily="2" charset="0"/>
              </a:rPr>
              <a:t>[19] Yang, </a:t>
            </a:r>
            <a:r>
              <a:rPr lang="en-US" altLang="zh-CN" sz="700" dirty="0" err="1">
                <a:solidFill>
                  <a:srgbClr val="2E414F"/>
                </a:solidFill>
                <a:latin typeface="Roboto" panose="02000000000000000000" pitchFamily="2" charset="0"/>
              </a:rPr>
              <a:t>Mengjiao</a:t>
            </a:r>
            <a:r>
              <a:rPr lang="en-US" altLang="zh-CN" sz="700" dirty="0">
                <a:solidFill>
                  <a:srgbClr val="2E414F"/>
                </a:solidFill>
                <a:latin typeface="Roboto" panose="02000000000000000000" pitchFamily="2" charset="0"/>
              </a:rPr>
              <a:t> &amp; Levine, Sergey &amp; Nachum, </a:t>
            </a:r>
            <a:r>
              <a:rPr lang="en-US" altLang="zh-CN" sz="700" dirty="0" err="1">
                <a:solidFill>
                  <a:srgbClr val="2E414F"/>
                </a:solidFill>
                <a:latin typeface="Roboto" panose="02000000000000000000" pitchFamily="2" charset="0"/>
              </a:rPr>
              <a:t>Ofir</a:t>
            </a:r>
            <a:r>
              <a:rPr lang="en-US" altLang="zh-CN" sz="700" dirty="0">
                <a:solidFill>
                  <a:srgbClr val="2E414F"/>
                </a:solidFill>
                <a:latin typeface="Roboto" panose="02000000000000000000" pitchFamily="2" charset="0"/>
              </a:rPr>
              <a:t>. (2021). TRAIL: Near-Optimal Imitation Learning with Suboptimal Data.  In the proceedings of the 8th International Conference on Learning Representations (ICLR), 2020.</a:t>
            </a:r>
          </a:p>
          <a:p>
            <a:r>
              <a:rPr lang="en-US" altLang="zh-CN" sz="700" dirty="0">
                <a:solidFill>
                  <a:srgbClr val="2E414F"/>
                </a:solidFill>
                <a:latin typeface="Roboto" panose="02000000000000000000" pitchFamily="2" charset="0"/>
              </a:rPr>
              <a:t>[20] Siegel, Noah &amp; </a:t>
            </a:r>
            <a:r>
              <a:rPr lang="en-US" altLang="zh-CN" sz="700" dirty="0" err="1">
                <a:solidFill>
                  <a:srgbClr val="2E414F"/>
                </a:solidFill>
                <a:latin typeface="Roboto" panose="02000000000000000000" pitchFamily="2" charset="0"/>
              </a:rPr>
              <a:t>Springenberg</a:t>
            </a:r>
            <a:r>
              <a:rPr lang="en-US" altLang="zh-CN" sz="700" dirty="0">
                <a:solidFill>
                  <a:srgbClr val="2E414F"/>
                </a:solidFill>
                <a:latin typeface="Roboto" panose="02000000000000000000" pitchFamily="2" charset="0"/>
              </a:rPr>
              <a:t>, </a:t>
            </a:r>
            <a:r>
              <a:rPr lang="en-US" altLang="zh-CN" sz="700" dirty="0" err="1">
                <a:solidFill>
                  <a:srgbClr val="2E414F"/>
                </a:solidFill>
                <a:latin typeface="Roboto" panose="02000000000000000000" pitchFamily="2" charset="0"/>
              </a:rPr>
              <a:t>Jost</a:t>
            </a:r>
            <a:r>
              <a:rPr lang="en-US" altLang="zh-CN" sz="700" dirty="0">
                <a:solidFill>
                  <a:srgbClr val="2E414F"/>
                </a:solidFill>
                <a:latin typeface="Roboto" panose="02000000000000000000" pitchFamily="2" charset="0"/>
              </a:rPr>
              <a:t> &amp; </a:t>
            </a:r>
            <a:r>
              <a:rPr lang="en-US" altLang="zh-CN" sz="700" dirty="0" err="1">
                <a:solidFill>
                  <a:srgbClr val="2E414F"/>
                </a:solidFill>
                <a:latin typeface="Roboto" panose="02000000000000000000" pitchFamily="2" charset="0"/>
              </a:rPr>
              <a:t>Berkenkamp</a:t>
            </a:r>
            <a:r>
              <a:rPr lang="en-US" altLang="zh-CN" sz="700" dirty="0">
                <a:solidFill>
                  <a:srgbClr val="2E414F"/>
                </a:solidFill>
                <a:latin typeface="Roboto" panose="02000000000000000000" pitchFamily="2" charset="0"/>
              </a:rPr>
              <a:t>, Felix &amp; </a:t>
            </a:r>
            <a:r>
              <a:rPr lang="en-US" altLang="zh-CN" sz="700" dirty="0" err="1">
                <a:solidFill>
                  <a:srgbClr val="2E414F"/>
                </a:solidFill>
                <a:latin typeface="Roboto" panose="02000000000000000000" pitchFamily="2" charset="0"/>
              </a:rPr>
              <a:t>Abdolmaleki</a:t>
            </a:r>
            <a:r>
              <a:rPr lang="en-US" altLang="zh-CN" sz="700" dirty="0">
                <a:solidFill>
                  <a:srgbClr val="2E414F"/>
                </a:solidFill>
                <a:latin typeface="Roboto" panose="02000000000000000000" pitchFamily="2" charset="0"/>
              </a:rPr>
              <a:t>, Abbas &amp; </a:t>
            </a:r>
            <a:r>
              <a:rPr lang="en-US" altLang="zh-CN" sz="700" dirty="0" err="1">
                <a:solidFill>
                  <a:srgbClr val="2E414F"/>
                </a:solidFill>
                <a:latin typeface="Roboto" panose="02000000000000000000" pitchFamily="2" charset="0"/>
              </a:rPr>
              <a:t>Neunert</a:t>
            </a:r>
            <a:r>
              <a:rPr lang="en-US" altLang="zh-CN" sz="700" dirty="0">
                <a:solidFill>
                  <a:srgbClr val="2E414F"/>
                </a:solidFill>
                <a:latin typeface="Roboto" panose="02000000000000000000" pitchFamily="2" charset="0"/>
              </a:rPr>
              <a:t>, Michael &amp; Lampe, Thomas &amp; Hafner, Roland &amp; </a:t>
            </a:r>
            <a:r>
              <a:rPr lang="en-US" altLang="zh-CN" sz="700" dirty="0" err="1">
                <a:solidFill>
                  <a:srgbClr val="2E414F"/>
                </a:solidFill>
                <a:latin typeface="Roboto" panose="02000000000000000000" pitchFamily="2" charset="0"/>
              </a:rPr>
              <a:t>Riedmiller</a:t>
            </a:r>
            <a:r>
              <a:rPr lang="en-US" altLang="zh-CN" sz="700" dirty="0">
                <a:solidFill>
                  <a:srgbClr val="2E414F"/>
                </a:solidFill>
                <a:latin typeface="Roboto" panose="02000000000000000000" pitchFamily="2" charset="0"/>
              </a:rPr>
              <a:t>, Martin. (2020). Keep Doing What Worked: Behavioral Modelling Priors for Offline Reinforcement Learning. </a:t>
            </a:r>
          </a:p>
          <a:p>
            <a:r>
              <a:rPr lang="en-US" altLang="zh-CN" sz="700" dirty="0">
                <a:solidFill>
                  <a:srgbClr val="2E414F"/>
                </a:solidFill>
                <a:latin typeface="Roboto" panose="02000000000000000000" pitchFamily="2" charset="0"/>
              </a:rPr>
              <a:t>[21] </a:t>
            </a:r>
            <a:r>
              <a:rPr lang="en-US" altLang="zh-CN" sz="700" dirty="0" err="1">
                <a:solidFill>
                  <a:srgbClr val="2E414F"/>
                </a:solidFill>
                <a:latin typeface="Roboto" panose="02000000000000000000" pitchFamily="2" charset="0"/>
              </a:rPr>
              <a:t>Kobyzev</a:t>
            </a:r>
            <a:r>
              <a:rPr lang="en-US" altLang="zh-CN" sz="700" dirty="0">
                <a:solidFill>
                  <a:srgbClr val="2E414F"/>
                </a:solidFill>
                <a:latin typeface="Roboto" panose="02000000000000000000" pitchFamily="2" charset="0"/>
              </a:rPr>
              <a:t> I, Prince SJD, Brubaker MA. Normalizing Flows: An Introduction and Review of Current Methods. IEEE Trans Pattern Anal Mach </a:t>
            </a:r>
            <a:r>
              <a:rPr lang="en-US" altLang="zh-CN" sz="700" dirty="0" err="1">
                <a:solidFill>
                  <a:srgbClr val="2E414F"/>
                </a:solidFill>
                <a:latin typeface="Roboto" panose="02000000000000000000" pitchFamily="2" charset="0"/>
              </a:rPr>
              <a:t>Intell</a:t>
            </a:r>
            <a:r>
              <a:rPr lang="en-US" altLang="zh-CN" sz="700" dirty="0">
                <a:solidFill>
                  <a:srgbClr val="2E414F"/>
                </a:solidFill>
                <a:latin typeface="Roboto" panose="02000000000000000000" pitchFamily="2" charset="0"/>
              </a:rPr>
              <a:t>. 2021 Nov;43(11):3964-3979. </a:t>
            </a:r>
            <a:r>
              <a:rPr lang="en-US" altLang="zh-CN" sz="700" dirty="0" err="1">
                <a:solidFill>
                  <a:srgbClr val="2E414F"/>
                </a:solidFill>
                <a:latin typeface="Roboto" panose="02000000000000000000" pitchFamily="2" charset="0"/>
              </a:rPr>
              <a:t>doi</a:t>
            </a:r>
            <a:r>
              <a:rPr lang="en-US" altLang="zh-CN" sz="700" dirty="0">
                <a:solidFill>
                  <a:srgbClr val="2E414F"/>
                </a:solidFill>
                <a:latin typeface="Roboto" panose="02000000000000000000" pitchFamily="2" charset="0"/>
              </a:rPr>
              <a:t>: 10.1109/TPAMI.2020.2992934. </a:t>
            </a:r>
            <a:r>
              <a:rPr lang="en-US" altLang="zh-CN" sz="700" dirty="0" err="1">
                <a:solidFill>
                  <a:srgbClr val="2E414F"/>
                </a:solidFill>
                <a:latin typeface="Roboto" panose="02000000000000000000" pitchFamily="2" charset="0"/>
              </a:rPr>
              <a:t>Epub</a:t>
            </a:r>
            <a:r>
              <a:rPr lang="en-US" altLang="zh-CN" sz="700" dirty="0">
                <a:solidFill>
                  <a:srgbClr val="2E414F"/>
                </a:solidFill>
                <a:latin typeface="Roboto" panose="02000000000000000000" pitchFamily="2" charset="0"/>
              </a:rPr>
              <a:t> 2021 Oct 1. PMID: 32396070.</a:t>
            </a:r>
          </a:p>
          <a:p>
            <a:r>
              <a:rPr lang="en-US" altLang="zh-CN" sz="700" dirty="0">
                <a:solidFill>
                  <a:srgbClr val="2E414F"/>
                </a:solidFill>
                <a:latin typeface="Roboto" panose="02000000000000000000" pitchFamily="2" charset="0"/>
              </a:rPr>
              <a:t>[22] Singh, A., Liu, H., Zhou, G., Yu, A., Rhinehart, N., &amp; Levine, S. (2021). Parrot: Data-Driven Behavioral Priors for Reinforcement Learning. In the proceedings of the 9th International Conference on Learning Representations (ICLR), 2021.</a:t>
            </a:r>
            <a:endParaRPr lang="zh-CN" altLang="en-US" sz="700" dirty="0">
              <a:solidFill>
                <a:srgbClr val="2E414F"/>
              </a:solidFill>
              <a:latin typeface="Roboto" panose="02000000000000000000" pitchFamily="2"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 for Listening!</a:t>
            </a:r>
            <a:endParaRPr lang="zh-CN" altLang="en-US" dirty="0"/>
          </a:p>
        </p:txBody>
      </p:sp>
      <p:sp>
        <p:nvSpPr>
          <p:cNvPr id="3" name="内容占位符 2"/>
          <p:cNvSpPr>
            <a:spLocks noGrp="1"/>
          </p:cNvSpPr>
          <p:nvPr>
            <p:ph idx="1"/>
          </p:nvPr>
        </p:nvSpPr>
        <p:spPr/>
        <p:txBody>
          <a:bodyPr/>
          <a:lstStyle/>
          <a:p>
            <a:r>
              <a:rPr lang="en-US" altLang="zh-CN" dirty="0"/>
              <a:t>Any question?</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t>What is Demonstration?</a:t>
            </a:r>
          </a:p>
          <a:p>
            <a:r>
              <a:rPr lang="en-US" altLang="zh-CN" dirty="0">
                <a:solidFill>
                  <a:schemeClr val="bg1">
                    <a:lumMod val="75000"/>
                  </a:schemeClr>
                </a:solidFill>
              </a:rPr>
              <a:t>Why Demonstration?</a:t>
            </a:r>
          </a:p>
          <a:p>
            <a:r>
              <a:rPr lang="en-US" altLang="zh-CN" dirty="0">
                <a:solidFill>
                  <a:schemeClr val="bg1">
                    <a:lumMod val="75000"/>
                  </a:schemeClr>
                </a:solidFill>
              </a:rPr>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Demonstration?</a:t>
            </a:r>
            <a:endParaRPr lang="zh-CN" altLang="en-US" dirty="0"/>
          </a:p>
        </p:txBody>
      </p:sp>
      <p:sp>
        <p:nvSpPr>
          <p:cNvPr id="3" name="内容占位符 2"/>
          <p:cNvSpPr>
            <a:spLocks noGrp="1"/>
          </p:cNvSpPr>
          <p:nvPr>
            <p:ph idx="1"/>
          </p:nvPr>
        </p:nvSpPr>
        <p:spPr/>
        <p:txBody>
          <a:bodyPr>
            <a:normAutofit/>
          </a:bodyPr>
          <a:lstStyle/>
          <a:p>
            <a:r>
              <a:rPr lang="en-US" altLang="zh-CN" dirty="0"/>
              <a:t>Demonstration is a dataset of trajectories performed by an expert</a:t>
            </a:r>
          </a:p>
          <a:p>
            <a:pPr lvl="1"/>
            <a:r>
              <a:rPr lang="en-US" altLang="zh-CN" dirty="0"/>
              <a:t>The expert could be an RL agent, a script or a human </a:t>
            </a:r>
          </a:p>
          <a:p>
            <a:r>
              <a:rPr lang="en-US" altLang="zh-CN" dirty="0"/>
              <a:t>Demonstration is offline, i.e. static and fixed</a:t>
            </a:r>
          </a:p>
          <a:p>
            <a:pPr lvl="1"/>
            <a:r>
              <a:rPr lang="en-US" altLang="zh-CN" dirty="0"/>
              <a:t>The presence of an interactive expert is a very strong assumption</a:t>
            </a:r>
          </a:p>
          <a:p>
            <a:pPr lvl="2"/>
            <a:r>
              <a:rPr lang="en-US" altLang="zh-CN" dirty="0"/>
              <a:t>Why don’t we duplicate the expert in the first place?</a:t>
            </a:r>
          </a:p>
          <a:p>
            <a:pPr lvl="1"/>
            <a:r>
              <a:rPr lang="en-US" altLang="zh-CN" dirty="0"/>
              <a:t>Interactive demonstration usually fall into the category of </a:t>
            </a:r>
            <a:r>
              <a:rPr lang="en-US" altLang="zh-CN" b="1" dirty="0"/>
              <a:t>active learning </a:t>
            </a:r>
            <a:r>
              <a:rPr lang="en-US" altLang="zh-CN" dirty="0"/>
              <a:t>(if the agent can make queries, e.g. DAGGER[1])</a:t>
            </a:r>
            <a:r>
              <a:rPr lang="en-US" altLang="zh-CN" b="1" dirty="0"/>
              <a:t> </a:t>
            </a:r>
            <a:r>
              <a:rPr lang="en-US" altLang="zh-CN" dirty="0"/>
              <a:t>or</a:t>
            </a:r>
            <a:r>
              <a:rPr lang="en-US" altLang="zh-CN" b="1" dirty="0"/>
              <a:t> online learning </a:t>
            </a:r>
            <a:r>
              <a:rPr lang="en-US" altLang="zh-CN" dirty="0"/>
              <a:t>(e.g. follow the regularized leader, FTRL)</a:t>
            </a:r>
          </a:p>
          <a:p>
            <a:r>
              <a:rPr lang="en-US" altLang="zh-CN" dirty="0"/>
              <a:t>Demonstration is supposed to contain “useful” information</a:t>
            </a:r>
          </a:p>
        </p:txBody>
      </p:sp>
      <p:pic>
        <p:nvPicPr>
          <p:cNvPr id="4" name="图片 3" descr="图片包含 图形用户界面&#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7006" y="254398"/>
            <a:ext cx="5124994" cy="15860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Demonstration?</a:t>
            </a:r>
            <a:endParaRPr lang="zh-CN" altLang="en-US" dirty="0"/>
          </a:p>
        </p:txBody>
      </p:sp>
      <p:sp>
        <p:nvSpPr>
          <p:cNvPr id="3" name="内容占位符 2"/>
          <p:cNvSpPr>
            <a:spLocks noGrp="1"/>
          </p:cNvSpPr>
          <p:nvPr>
            <p:ph idx="1"/>
          </p:nvPr>
        </p:nvSpPr>
        <p:spPr/>
        <p:txBody>
          <a:bodyPr>
            <a:normAutofit/>
          </a:bodyPr>
          <a:lstStyle/>
          <a:p>
            <a:r>
              <a:rPr lang="en-US" altLang="zh-CN" dirty="0"/>
              <a:t>Demonstration can be of various kinds</a:t>
            </a:r>
          </a:p>
          <a:p>
            <a:pPr lvl="1"/>
            <a:r>
              <a:rPr lang="en-US" altLang="zh-CN" dirty="0"/>
              <a:t>State, action and reward</a:t>
            </a:r>
          </a:p>
          <a:p>
            <a:pPr lvl="2"/>
            <a:r>
              <a:rPr lang="en-US" altLang="zh-CN" dirty="0"/>
              <a:t>Offline reinforcement learning</a:t>
            </a:r>
            <a:endParaRPr lang="en-US" altLang="zh-CN" b="1" dirty="0"/>
          </a:p>
          <a:p>
            <a:pPr lvl="1"/>
            <a:r>
              <a:rPr lang="en-US" altLang="zh-CN" b="1" dirty="0"/>
              <a:t>State and action</a:t>
            </a:r>
          </a:p>
          <a:p>
            <a:pPr lvl="2"/>
            <a:r>
              <a:rPr lang="en-US" altLang="zh-CN" dirty="0"/>
              <a:t>Most common settings in demonstration-guided RL</a:t>
            </a:r>
          </a:p>
          <a:p>
            <a:pPr lvl="3"/>
            <a:r>
              <a:rPr lang="en-US" altLang="zh-CN" dirty="0"/>
              <a:t>Relatively easily recorded by a sensor</a:t>
            </a:r>
          </a:p>
          <a:p>
            <a:pPr lvl="1"/>
            <a:r>
              <a:rPr lang="en-US" altLang="zh-CN" dirty="0"/>
              <a:t>State only</a:t>
            </a:r>
          </a:p>
          <a:p>
            <a:pPr lvl="2"/>
            <a:r>
              <a:rPr lang="en-US" altLang="zh-CN" dirty="0"/>
              <a:t>Common in robotics</a:t>
            </a:r>
          </a:p>
          <a:p>
            <a:pPr lvl="2"/>
            <a:r>
              <a:rPr lang="en-US" altLang="zh-CN" dirty="0"/>
              <a:t>Pseudo-labeling[2]</a:t>
            </a:r>
          </a:p>
          <a:p>
            <a:pPr lvl="3"/>
            <a:r>
              <a:rPr lang="en-US" altLang="zh-CN" dirty="0"/>
              <a:t>First learn how to move between states, either by using metrics (e.g. distance) or train the labeling model on another demonstration dataset with action</a:t>
            </a:r>
            <a:endParaRPr lang="zh-CN" altLang="en-US" dirty="0"/>
          </a:p>
        </p:txBody>
      </p:sp>
      <p:pic>
        <p:nvPicPr>
          <p:cNvPr id="5" name="图片 4" descr="图片包含 图形用户界面&#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7006" y="254398"/>
            <a:ext cx="5124994" cy="15860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solidFill>
                  <a:schemeClr val="bg1">
                    <a:lumMod val="75000"/>
                  </a:schemeClr>
                </a:solidFill>
              </a:rPr>
              <a:t>Reinforcement Learning: A Quick Recap</a:t>
            </a:r>
          </a:p>
          <a:p>
            <a:r>
              <a:rPr lang="en-US" altLang="zh-CN" dirty="0">
                <a:solidFill>
                  <a:schemeClr val="bg1">
                    <a:lumMod val="75000"/>
                  </a:schemeClr>
                </a:solidFill>
              </a:rPr>
              <a:t>What is Demonstration?</a:t>
            </a:r>
          </a:p>
          <a:p>
            <a:r>
              <a:rPr lang="en-US" altLang="zh-CN" dirty="0"/>
              <a:t>Why Demonstration?</a:t>
            </a:r>
          </a:p>
          <a:p>
            <a:r>
              <a:rPr lang="en-US" altLang="zh-CN" dirty="0">
                <a:solidFill>
                  <a:schemeClr val="bg1">
                    <a:lumMod val="75000"/>
                  </a:schemeClr>
                </a:solidFill>
              </a:rPr>
              <a:t>What To Learn from Demonstration?</a:t>
            </a:r>
          </a:p>
          <a:p>
            <a:pPr lvl="1"/>
            <a:r>
              <a:rPr lang="en-US" altLang="zh-CN" dirty="0">
                <a:solidFill>
                  <a:schemeClr val="bg1">
                    <a:lumMod val="75000"/>
                  </a:schemeClr>
                </a:solidFill>
              </a:rPr>
              <a:t>Policy: Behavioral Cloning</a:t>
            </a:r>
          </a:p>
          <a:p>
            <a:pPr lvl="1"/>
            <a:r>
              <a:rPr lang="en-US" altLang="zh-CN" dirty="0">
                <a:solidFill>
                  <a:schemeClr val="bg1">
                    <a:lumMod val="75000"/>
                  </a:schemeClr>
                </a:solidFill>
              </a:rPr>
              <a:t>Reward function: Inverse RL</a:t>
            </a:r>
          </a:p>
          <a:p>
            <a:pPr lvl="1"/>
            <a:r>
              <a:rPr lang="en-US" altLang="zh-CN" dirty="0">
                <a:solidFill>
                  <a:schemeClr val="bg1">
                    <a:lumMod val="75000"/>
                  </a:schemeClr>
                </a:solidFill>
              </a:rPr>
              <a:t>Policy, but segmented: Skill-based Learning</a:t>
            </a:r>
          </a:p>
          <a:p>
            <a:pPr lvl="1"/>
            <a:r>
              <a:rPr lang="en-US" altLang="zh-CN" dirty="0">
                <a:solidFill>
                  <a:schemeClr val="bg1">
                    <a:lumMod val="75000"/>
                  </a:schemeClr>
                </a:solidFill>
              </a:rPr>
              <a:t>Transition model: Transition Model Retrieval</a:t>
            </a:r>
          </a:p>
          <a:p>
            <a:r>
              <a:rPr lang="en-US" altLang="zh-CN" dirty="0">
                <a:solidFill>
                  <a:schemeClr val="bg1">
                    <a:lumMod val="75000"/>
                  </a:schemeClr>
                </a:solidFill>
              </a:rPr>
              <a:t>How to use Learned Policy?</a:t>
            </a:r>
          </a:p>
          <a:p>
            <a:pPr lvl="1"/>
            <a:r>
              <a:rPr lang="en-US" altLang="zh-CN" dirty="0">
                <a:solidFill>
                  <a:schemeClr val="bg1">
                    <a:lumMod val="75000"/>
                  </a:schemeClr>
                </a:solidFill>
              </a:rPr>
              <a:t>Directly</a:t>
            </a:r>
          </a:p>
          <a:p>
            <a:pPr lvl="1"/>
            <a:r>
              <a:rPr lang="en-US" altLang="zh-CN" dirty="0">
                <a:solidFill>
                  <a:schemeClr val="bg1">
                    <a:lumMod val="75000"/>
                  </a:schemeClr>
                </a:solidFill>
              </a:rPr>
              <a:t>Hierarchical</a:t>
            </a:r>
          </a:p>
          <a:p>
            <a:pPr lvl="1"/>
            <a:r>
              <a:rPr lang="en-US" altLang="zh-CN" dirty="0">
                <a:solidFill>
                  <a:schemeClr val="bg1">
                    <a:lumMod val="75000"/>
                  </a:schemeClr>
                </a:solidFill>
              </a:rPr>
              <a:t>RL </a:t>
            </a:r>
            <a:r>
              <a:rPr lang="en-US" altLang="zh-CN" dirty="0" err="1">
                <a:solidFill>
                  <a:schemeClr val="bg1">
                    <a:lumMod val="75000"/>
                  </a:schemeClr>
                </a:solidFill>
              </a:rPr>
              <a:t>Regularizer</a:t>
            </a:r>
            <a:endParaRPr lang="en-US" altLang="zh-CN" dirty="0">
              <a:solidFill>
                <a:schemeClr val="bg1">
                  <a:lumMod val="75000"/>
                </a:schemeClr>
              </a:solidFill>
            </a:endParaRPr>
          </a:p>
          <a:p>
            <a:pPr lvl="1"/>
            <a:r>
              <a:rPr lang="en-US" altLang="zh-CN" dirty="0">
                <a:solidFill>
                  <a:schemeClr val="bg1">
                    <a:lumMod val="75000"/>
                  </a:schemeClr>
                </a:solidFill>
              </a:rPr>
              <a:t>Normalizing-Flow Based</a:t>
            </a:r>
          </a:p>
          <a:p>
            <a:r>
              <a:rPr lang="en-US" altLang="zh-CN" dirty="0">
                <a:solidFill>
                  <a:schemeClr val="bg1">
                    <a:lumMod val="75000"/>
                  </a:schemeClr>
                </a:solidFill>
              </a:rPr>
              <a:t>Conclusion &amp; Takeaways</a:t>
            </a:r>
          </a:p>
          <a:p>
            <a:pPr lvl="1"/>
            <a:endParaRPr lang="en-US" altLang="zh-CN" dirty="0">
              <a:solidFill>
                <a:schemeClr val="bg1">
                  <a:lumMod val="75000"/>
                </a:schemeClr>
              </a:solidFill>
            </a:endParaRPr>
          </a:p>
          <a:p>
            <a:endParaRPr lang="en-US" altLang="zh-CN" dirty="0">
              <a:solidFill>
                <a:schemeClr val="bg1">
                  <a:lumMod val="75000"/>
                </a:schemeClr>
              </a:solidFill>
            </a:endParaRP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Demonstration?</a:t>
            </a:r>
            <a:endParaRPr lang="zh-CN" altLang="en-US" dirty="0"/>
          </a:p>
        </p:txBody>
      </p:sp>
      <p:sp>
        <p:nvSpPr>
          <p:cNvPr id="3" name="内容占位符 2"/>
          <p:cNvSpPr>
            <a:spLocks noGrp="1"/>
          </p:cNvSpPr>
          <p:nvPr>
            <p:ph idx="1"/>
          </p:nvPr>
        </p:nvSpPr>
        <p:spPr/>
        <p:txBody>
          <a:bodyPr/>
          <a:lstStyle/>
          <a:p>
            <a:r>
              <a:rPr lang="en-US" altLang="zh-CN" dirty="0"/>
              <a:t>Improve sampling complexity</a:t>
            </a:r>
          </a:p>
          <a:p>
            <a:pPr lvl="1"/>
            <a:r>
              <a:rPr lang="en-US" altLang="zh-CN" dirty="0"/>
              <a:t>common in robotics (complex action space &amp; sparse reward)</a:t>
            </a:r>
          </a:p>
        </p:txBody>
      </p:sp>
      <p:pic>
        <p:nvPicPr>
          <p:cNvPr id="8" name="图片 7"/>
          <p:cNvPicPr>
            <a:picLocks noChangeAspect="1"/>
          </p:cNvPicPr>
          <p:nvPr/>
        </p:nvPicPr>
        <p:blipFill>
          <a:blip r:embed="rId3"/>
          <a:stretch>
            <a:fillRect/>
          </a:stretch>
        </p:blipFill>
        <p:spPr>
          <a:xfrm>
            <a:off x="979715" y="3279838"/>
            <a:ext cx="3463970" cy="3213037"/>
          </a:xfrm>
          <a:prstGeom prst="rect">
            <a:avLst/>
          </a:prstGeom>
        </p:spPr>
      </p:pic>
      <p:pic>
        <p:nvPicPr>
          <p:cNvPr id="10" name="图片 9"/>
          <p:cNvPicPr>
            <a:picLocks noChangeAspect="1"/>
          </p:cNvPicPr>
          <p:nvPr/>
        </p:nvPicPr>
        <p:blipFill>
          <a:blip r:embed="rId4"/>
          <a:stretch>
            <a:fillRect/>
          </a:stretch>
        </p:blipFill>
        <p:spPr>
          <a:xfrm>
            <a:off x="7748315" y="3279838"/>
            <a:ext cx="3463970" cy="3213037"/>
          </a:xfrm>
          <a:prstGeom prst="rect">
            <a:avLst/>
          </a:prstGeom>
        </p:spPr>
      </p:pic>
      <p:sp>
        <p:nvSpPr>
          <p:cNvPr id="11" name="箭头: 右 10"/>
          <p:cNvSpPr/>
          <p:nvPr/>
        </p:nvSpPr>
        <p:spPr>
          <a:xfrm>
            <a:off x="5016136" y="4280309"/>
            <a:ext cx="1998617" cy="849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5082</Words>
  <Application>Microsoft Office PowerPoint</Application>
  <PresentationFormat>宽屏</PresentationFormat>
  <Paragraphs>645</Paragraphs>
  <Slides>45</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等线</vt:lpstr>
      <vt:lpstr>等线 Light</vt:lpstr>
      <vt:lpstr>Arial</vt:lpstr>
      <vt:lpstr>Cambria Math</vt:lpstr>
      <vt:lpstr>Noto Sans</vt:lpstr>
      <vt:lpstr>Roboto</vt:lpstr>
      <vt:lpstr>Titillium Web</vt:lpstr>
      <vt:lpstr>Office 主题​​</vt:lpstr>
      <vt:lpstr>Reinforcement Learning with Demonstrations</vt:lpstr>
      <vt:lpstr>Overview</vt:lpstr>
      <vt:lpstr>Reinforcement Learning: A Quick Recap</vt:lpstr>
      <vt:lpstr>Reinforcement Learning: A Quick Recap</vt:lpstr>
      <vt:lpstr>Overview</vt:lpstr>
      <vt:lpstr>What is Demonstration?</vt:lpstr>
      <vt:lpstr>What is Demonstration?</vt:lpstr>
      <vt:lpstr>Overview</vt:lpstr>
      <vt:lpstr>Why Demonstration?</vt:lpstr>
      <vt:lpstr>Overview</vt:lpstr>
      <vt:lpstr>Behavioral Cloning</vt:lpstr>
      <vt:lpstr>Downside of Behavioral Cloning</vt:lpstr>
      <vt:lpstr>Overview</vt:lpstr>
      <vt:lpstr>Inverse Reinforcement Learning (IRL)</vt:lpstr>
      <vt:lpstr>Ambiguity of IRL</vt:lpstr>
      <vt:lpstr>Feature Matching</vt:lpstr>
      <vt:lpstr>Examples of Such Reward Function</vt:lpstr>
      <vt:lpstr>Maximum Entropy IRL</vt:lpstr>
      <vt:lpstr>Maximum Entropy IRL</vt:lpstr>
      <vt:lpstr>Maximum Entropy IRL</vt:lpstr>
      <vt:lpstr>Maximum Entropy IRL</vt:lpstr>
      <vt:lpstr>Guided Cost Learning[12]</vt:lpstr>
      <vt:lpstr>GAIL[13]</vt:lpstr>
      <vt:lpstr>AIRL[14]</vt:lpstr>
      <vt:lpstr>IRL, GAN and Energy-based Model[15]</vt:lpstr>
      <vt:lpstr>Downside of IRL</vt:lpstr>
      <vt:lpstr>Zhenggang’s Dilemma</vt:lpstr>
      <vt:lpstr>Zhenggang’s Dilemma</vt:lpstr>
      <vt:lpstr>Overview</vt:lpstr>
      <vt:lpstr>Skill-based Learning</vt:lpstr>
      <vt:lpstr>SPiRL[17]</vt:lpstr>
      <vt:lpstr>SPiRL</vt:lpstr>
      <vt:lpstr>SKiLD[18]</vt:lpstr>
      <vt:lpstr>Overview</vt:lpstr>
      <vt:lpstr>Transition Model Retrieval</vt:lpstr>
      <vt:lpstr>Overview</vt:lpstr>
      <vt:lpstr>Accept the Learned Expert Policy</vt:lpstr>
      <vt:lpstr>Hierarchical Usage of Skills</vt:lpstr>
      <vt:lpstr>RL Regularizer</vt:lpstr>
      <vt:lpstr>Preliminary: Normalizing Flow</vt:lpstr>
      <vt:lpstr>Flow-Based Model</vt:lpstr>
      <vt:lpstr>Overview</vt:lpstr>
      <vt:lpstr>Conclusion &amp; TakeAways</vt:lpstr>
      <vt:lpstr>Reference</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Kai</dc:creator>
  <cp:lastModifiedBy>Yan, Kai</cp:lastModifiedBy>
  <cp:revision>3</cp:revision>
  <dcterms:created xsi:type="dcterms:W3CDTF">2022-02-14T18:04:00Z</dcterms:created>
  <dcterms:modified xsi:type="dcterms:W3CDTF">2022-02-15T21:34:30Z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0x010100D6760D6C6173BF43B9F2231ECDE1B628</vt:lpwstr>
  </property>
  <property fmtid="{D5CDD505-2E9C-101B-9397-08002B2CF9AE}" pid="3" name="ICV">
    <vt:lpwstr>2BD68C83109A43858569FBE9238A92C6</vt:lpwstr>
  </property>
  <property fmtid="{D5CDD505-2E9C-101B-9397-08002B2CF9AE}" pid="4" name="KSOProductBuildVer">
    <vt:lpwstr>2052-11.1.0.11294</vt:lpwstr>
  </property>
</Properties>
</file>